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6"/>
  </p:notesMasterIdLst>
  <p:sldIdLst>
    <p:sldId id="259" r:id="rId2"/>
    <p:sldId id="261" r:id="rId3"/>
    <p:sldId id="263" r:id="rId4"/>
    <p:sldId id="264" r:id="rId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00" autoAdjust="0"/>
  </p:normalViewPr>
  <p:slideViewPr>
    <p:cSldViewPr>
      <p:cViewPr varScale="1">
        <p:scale>
          <a:sx n="110" d="100"/>
          <a:sy n="110" d="100"/>
        </p:scale>
        <p:origin x="-1692"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7B9916-DB63-4A0A-A219-F6148FABC24C}" type="datetimeFigureOut">
              <a:rPr lang="ru-RU" smtClean="0"/>
              <a:t>вт 14.07.26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AAA335-DB2B-469F-AE5E-4709AF207E50}" type="slidenum">
              <a:rPr lang="ru-RU" smtClean="0"/>
              <a:t>‹#›</a:t>
            </a:fld>
            <a:endParaRPr lang="ru-RU"/>
          </a:p>
        </p:txBody>
      </p:sp>
    </p:spTree>
    <p:extLst>
      <p:ext uri="{BB962C8B-B14F-4D97-AF65-F5344CB8AC3E}">
        <p14:creationId xmlns:p14="http://schemas.microsoft.com/office/powerpoint/2010/main" val="1368270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4AAA335-DB2B-469F-AE5E-4709AF207E50}" type="slidenum">
              <a:rPr lang="ru-RU" smtClean="0"/>
              <a:t>1</a:t>
            </a:fld>
            <a:endParaRPr lang="ru-RU"/>
          </a:p>
        </p:txBody>
      </p:sp>
    </p:spTree>
    <p:extLst>
      <p:ext uri="{BB962C8B-B14F-4D97-AF65-F5344CB8AC3E}">
        <p14:creationId xmlns:p14="http://schemas.microsoft.com/office/powerpoint/2010/main" val="198995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295EDBF-1C91-4610-9730-B53F060EEBF4}" type="datetimeFigureOut">
              <a:rPr lang="ru-RU" smtClean="0"/>
              <a:t>вт 14.07.26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4E84B6F-AD0A-47BB-80F4-7FAB5F48F455}"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3295EDBF-1C91-4610-9730-B53F060EEBF4}" type="datetimeFigureOut">
              <a:rPr lang="ru-RU" smtClean="0"/>
              <a:t>вт 14.07.26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4E84B6F-AD0A-47BB-80F4-7FAB5F48F455}"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295EDBF-1C91-4610-9730-B53F060EEBF4}" type="datetimeFigureOut">
              <a:rPr lang="ru-RU" smtClean="0"/>
              <a:t>вт 14.07.26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4E84B6F-AD0A-47BB-80F4-7FAB5F48F455}"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3295EDBF-1C91-4610-9730-B53F060EEBF4}" type="datetimeFigureOut">
              <a:rPr lang="ru-RU" smtClean="0"/>
              <a:t>вт 14.07.26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4E84B6F-AD0A-47BB-80F4-7FAB5F48F455}"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295EDBF-1C91-4610-9730-B53F060EEBF4}" type="datetimeFigureOut">
              <a:rPr lang="ru-RU" smtClean="0"/>
              <a:t>вт 14.07.26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4E84B6F-AD0A-47BB-80F4-7FAB5F48F455}"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3295EDBF-1C91-4610-9730-B53F060EEBF4}" type="datetimeFigureOut">
              <a:rPr lang="ru-RU" smtClean="0"/>
              <a:t>вт 14.07.26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4E84B6F-AD0A-47BB-80F4-7FAB5F48F455}"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295EDBF-1C91-4610-9730-B53F060EEBF4}" type="datetimeFigureOut">
              <a:rPr lang="ru-RU" smtClean="0"/>
              <a:t>вт 14.07.26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4E84B6F-AD0A-47BB-80F4-7FAB5F48F455}"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3295EDBF-1C91-4610-9730-B53F060EEBF4}" type="datetimeFigureOut">
              <a:rPr lang="ru-RU" smtClean="0"/>
              <a:t>вт 14.07.26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4E84B6F-AD0A-47BB-80F4-7FAB5F48F455}"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3295EDBF-1C91-4610-9730-B53F060EEBF4}" type="datetimeFigureOut">
              <a:rPr lang="ru-RU" smtClean="0"/>
              <a:t>вт 14.07.26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4E84B6F-AD0A-47BB-80F4-7FAB5F48F455}"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295EDBF-1C91-4610-9730-B53F060EEBF4}" type="datetimeFigureOut">
              <a:rPr lang="ru-RU" smtClean="0"/>
              <a:t>вт 14.07.26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4E84B6F-AD0A-47BB-80F4-7FAB5F48F455}"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295EDBF-1C91-4610-9730-B53F060EEBF4}" type="datetimeFigureOut">
              <a:rPr lang="ru-RU" smtClean="0"/>
              <a:t>вт 14.07.26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4E84B6F-AD0A-47BB-80F4-7FAB5F48F455}"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3295EDBF-1C91-4610-9730-B53F060EEBF4}" type="datetimeFigureOut">
              <a:rPr lang="ru-RU" smtClean="0"/>
              <a:t>вт 14.07.26</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4E84B6F-AD0A-47BB-80F4-7FAB5F48F455}"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od.tax.gov.ua/media-ark/news-ark/1015243.html" TargetMode="External"/><Relationship Id="rId7" Type="http://schemas.openxmlformats.org/officeDocument/2006/relationships/hyperlink" Target="https://buh.ligazakon.net/news/215816_podatkova-nakladna-na-zvlnen-operats-dps-perelchila-pravila-zapovnennya"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ips.ligazakon.net/document/ZN046572" TargetMode="External"/><Relationship Id="rId5" Type="http://schemas.openxmlformats.org/officeDocument/2006/relationships/hyperlink" Target="https://ipk.vobu.ua/view/45280-908-IPK-99-00-21-03-02-IPK" TargetMode="External"/><Relationship Id="rId4" Type="http://schemas.openxmlformats.org/officeDocument/2006/relationships/hyperlink" Target="https://www.1tax.com.ua/base/local-tax/local-state-tax-service/technical-assistance/zvilnennya-vid-pdv-poslug-u-mezhah-proyektu-mizhnarodnoyi-tehnichnoyi-dopomogy-ta-podannya-informaczijnogo-pidtverdzhennya/"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zakon.rada.gov.ua/laws/show/153-2002-%D0%BF#Text" TargetMode="External"/><Relationship Id="rId2" Type="http://schemas.openxmlformats.org/officeDocument/2006/relationships/hyperlink" Target="https://zakon.rada.gov.ua/laws/show/2755-17#n4722" TargetMode="External"/><Relationship Id="rId1" Type="http://schemas.openxmlformats.org/officeDocument/2006/relationships/slideLayout" Target="../slideLayouts/slideLayout2.xml"/><Relationship Id="rId4" Type="http://schemas.openxmlformats.org/officeDocument/2006/relationships/hyperlink" Target="https://zakon.rada.gov.ua/laws/show/153-2002-%D0%BF#n22"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zakon.rada.gov.ua/laws/show/153-2002-%D0%BF#n185" TargetMode="External"/><Relationship Id="rId2" Type="http://schemas.openxmlformats.org/officeDocument/2006/relationships/hyperlink" Target="https://zakon.rada.gov.ua/laws/show/153-2002-%D0%BF#n61" TargetMode="External"/><Relationship Id="rId1" Type="http://schemas.openxmlformats.org/officeDocument/2006/relationships/slideLayout" Target="../slideLayouts/slideLayout2.xml"/><Relationship Id="rId4" Type="http://schemas.openxmlformats.org/officeDocument/2006/relationships/hyperlink" Target="https://zakon.rada.gov.ua/laws/show/2755-17#n4722"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zir.tax.gov.ua/main/bz/view/?src=ques&amp;id=3635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338328"/>
            <a:ext cx="8219256" cy="4746856"/>
          </a:xfrm>
        </p:spPr>
        <p:txBody>
          <a:bodyPr>
            <a:noAutofit/>
          </a:bodyPr>
          <a:lstStyle/>
          <a:p>
            <a:r>
              <a:rPr lang="uk-UA" sz="4000" dirty="0" smtClean="0">
                <a:solidFill>
                  <a:schemeClr val="tx1"/>
                </a:solidFill>
              </a:rPr>
              <a:t>МТД</a:t>
            </a:r>
            <a:r>
              <a:rPr lang="uk-UA" sz="1100" dirty="0" smtClean="0">
                <a:solidFill>
                  <a:schemeClr val="tx1"/>
                </a:solidFill>
              </a:rPr>
              <a:t/>
            </a:r>
            <a:br>
              <a:rPr lang="uk-UA" sz="1100" dirty="0" smtClean="0">
                <a:solidFill>
                  <a:schemeClr val="tx1"/>
                </a:solidFill>
              </a:rPr>
            </a:br>
            <a:r>
              <a:rPr lang="ru-RU" sz="2000" dirty="0" err="1">
                <a:solidFill>
                  <a:schemeClr val="tx1"/>
                </a:solidFill>
              </a:rPr>
              <a:t>Операції</a:t>
            </a:r>
            <a:r>
              <a:rPr lang="ru-RU" sz="2000" dirty="0">
                <a:solidFill>
                  <a:schemeClr val="tx1"/>
                </a:solidFill>
              </a:rPr>
              <a:t> з </a:t>
            </a:r>
            <a:r>
              <a:rPr lang="ru-RU" sz="2000" dirty="0" err="1">
                <a:solidFill>
                  <a:schemeClr val="tx1"/>
                </a:solidFill>
              </a:rPr>
              <a:t>постачання</a:t>
            </a:r>
            <a:r>
              <a:rPr lang="ru-RU" sz="2000" dirty="0">
                <a:solidFill>
                  <a:schemeClr val="tx1"/>
                </a:solidFill>
              </a:rPr>
              <a:t> </a:t>
            </a:r>
            <a:r>
              <a:rPr lang="ru-RU" sz="2000" dirty="0" err="1">
                <a:solidFill>
                  <a:schemeClr val="tx1"/>
                </a:solidFill>
              </a:rPr>
              <a:t>товарів</a:t>
            </a:r>
            <a:r>
              <a:rPr lang="ru-RU" sz="2000" dirty="0">
                <a:solidFill>
                  <a:schemeClr val="tx1"/>
                </a:solidFill>
              </a:rPr>
              <a:t>, </a:t>
            </a:r>
            <a:r>
              <a:rPr lang="ru-RU" sz="2000" dirty="0" err="1">
                <a:solidFill>
                  <a:schemeClr val="tx1"/>
                </a:solidFill>
              </a:rPr>
              <a:t>робіт</a:t>
            </a:r>
            <a:r>
              <a:rPr lang="ru-RU" sz="2000" dirty="0">
                <a:solidFill>
                  <a:schemeClr val="tx1"/>
                </a:solidFill>
              </a:rPr>
              <a:t> та </a:t>
            </a:r>
            <a:r>
              <a:rPr lang="ru-RU" sz="2000" dirty="0" err="1">
                <a:solidFill>
                  <a:schemeClr val="tx1"/>
                </a:solidFill>
              </a:rPr>
              <a:t>послуг</a:t>
            </a:r>
            <a:r>
              <a:rPr lang="ru-RU" sz="2000" dirty="0">
                <a:solidFill>
                  <a:schemeClr val="tx1"/>
                </a:solidFill>
              </a:rPr>
              <a:t> на </a:t>
            </a:r>
            <a:r>
              <a:rPr lang="ru-RU" sz="2000" dirty="0" err="1">
                <a:solidFill>
                  <a:schemeClr val="tx1"/>
                </a:solidFill>
              </a:rPr>
              <a:t>митній</a:t>
            </a:r>
            <a:r>
              <a:rPr lang="ru-RU" sz="2000" dirty="0">
                <a:solidFill>
                  <a:schemeClr val="tx1"/>
                </a:solidFill>
              </a:rPr>
              <a:t> </a:t>
            </a:r>
            <a:r>
              <a:rPr lang="ru-RU" sz="2000" dirty="0" err="1">
                <a:solidFill>
                  <a:schemeClr val="tx1"/>
                </a:solidFill>
              </a:rPr>
              <a:t>території</a:t>
            </a:r>
            <a:r>
              <a:rPr lang="ru-RU" sz="2000" dirty="0">
                <a:solidFill>
                  <a:schemeClr val="tx1"/>
                </a:solidFill>
              </a:rPr>
              <a:t> </a:t>
            </a:r>
            <a:r>
              <a:rPr lang="ru-RU" sz="2000" dirty="0" err="1">
                <a:solidFill>
                  <a:schemeClr val="tx1"/>
                </a:solidFill>
              </a:rPr>
              <a:t>України</a:t>
            </a:r>
            <a:r>
              <a:rPr lang="ru-RU" sz="2000" dirty="0">
                <a:solidFill>
                  <a:schemeClr val="tx1"/>
                </a:solidFill>
              </a:rPr>
              <a:t>, </a:t>
            </a:r>
            <a:r>
              <a:rPr lang="ru-RU" sz="2000" dirty="0" err="1">
                <a:solidFill>
                  <a:schemeClr val="tx1"/>
                </a:solidFill>
              </a:rPr>
              <a:t>що</a:t>
            </a:r>
            <a:r>
              <a:rPr lang="ru-RU" sz="2000" dirty="0">
                <a:solidFill>
                  <a:schemeClr val="tx1"/>
                </a:solidFill>
              </a:rPr>
              <a:t> </a:t>
            </a:r>
            <a:r>
              <a:rPr lang="ru-RU" sz="2000" dirty="0" err="1">
                <a:solidFill>
                  <a:schemeClr val="tx1"/>
                </a:solidFill>
              </a:rPr>
              <a:t>фінансуються</a:t>
            </a:r>
            <a:r>
              <a:rPr lang="ru-RU" sz="2000" dirty="0">
                <a:solidFill>
                  <a:schemeClr val="tx1"/>
                </a:solidFill>
              </a:rPr>
              <a:t> за </a:t>
            </a:r>
            <a:r>
              <a:rPr lang="ru-RU" sz="2000" dirty="0" err="1">
                <a:solidFill>
                  <a:schemeClr val="tx1"/>
                </a:solidFill>
              </a:rPr>
              <a:t>рахунок</a:t>
            </a:r>
            <a:r>
              <a:rPr lang="ru-RU" sz="2000" dirty="0">
                <a:solidFill>
                  <a:schemeClr val="tx1"/>
                </a:solidFill>
              </a:rPr>
              <a:t> </a:t>
            </a:r>
            <a:r>
              <a:rPr lang="ru-RU" sz="2000" dirty="0" err="1">
                <a:solidFill>
                  <a:schemeClr val="tx1"/>
                </a:solidFill>
              </a:rPr>
              <a:t>міжнародної</a:t>
            </a:r>
            <a:r>
              <a:rPr lang="ru-RU" sz="2000" dirty="0">
                <a:solidFill>
                  <a:schemeClr val="tx1"/>
                </a:solidFill>
              </a:rPr>
              <a:t> </a:t>
            </a:r>
            <a:r>
              <a:rPr lang="ru-RU" sz="2000" dirty="0" err="1">
                <a:solidFill>
                  <a:schemeClr val="tx1"/>
                </a:solidFill>
              </a:rPr>
              <a:t>технічної</a:t>
            </a:r>
            <a:r>
              <a:rPr lang="ru-RU" sz="2000" dirty="0">
                <a:solidFill>
                  <a:schemeClr val="tx1"/>
                </a:solidFill>
              </a:rPr>
              <a:t> </a:t>
            </a:r>
            <a:r>
              <a:rPr lang="ru-RU" sz="2000" dirty="0" err="1">
                <a:solidFill>
                  <a:schemeClr val="tx1"/>
                </a:solidFill>
              </a:rPr>
              <a:t>допомоги</a:t>
            </a:r>
            <a:r>
              <a:rPr lang="ru-RU" sz="2000" dirty="0">
                <a:solidFill>
                  <a:schemeClr val="tx1"/>
                </a:solidFill>
              </a:rPr>
              <a:t> (МТД), </a:t>
            </a:r>
            <a:r>
              <a:rPr lang="ru-RU" sz="2000" dirty="0" err="1">
                <a:solidFill>
                  <a:schemeClr val="tx1"/>
                </a:solidFill>
              </a:rPr>
              <a:t>звільняються</a:t>
            </a:r>
            <a:r>
              <a:rPr lang="ru-RU" sz="2000" dirty="0">
                <a:solidFill>
                  <a:schemeClr val="tx1"/>
                </a:solidFill>
              </a:rPr>
              <a:t> </a:t>
            </a:r>
            <a:r>
              <a:rPr lang="ru-RU" sz="2000" dirty="0" err="1">
                <a:solidFill>
                  <a:schemeClr val="tx1"/>
                </a:solidFill>
              </a:rPr>
              <a:t>від</a:t>
            </a:r>
            <a:r>
              <a:rPr lang="ru-RU" sz="2000" dirty="0">
                <a:solidFill>
                  <a:schemeClr val="tx1"/>
                </a:solidFill>
              </a:rPr>
              <a:t> ПДВ </a:t>
            </a:r>
            <a:r>
              <a:rPr lang="ru-RU" sz="2000" dirty="0" err="1">
                <a:solidFill>
                  <a:schemeClr val="tx1"/>
                </a:solidFill>
              </a:rPr>
              <a:t>відповідно</a:t>
            </a:r>
            <a:r>
              <a:rPr lang="ru-RU" sz="2000" dirty="0">
                <a:solidFill>
                  <a:schemeClr val="tx1"/>
                </a:solidFill>
              </a:rPr>
              <a:t> до п. 197.11 ст. 197 </a:t>
            </a:r>
            <a:r>
              <a:rPr lang="ru-RU" sz="2000" dirty="0" err="1">
                <a:solidFill>
                  <a:schemeClr val="tx1"/>
                </a:solidFill>
                <a:hlinkClick r:id="rId3"/>
              </a:rPr>
              <a:t>Податкового</a:t>
            </a:r>
            <a:r>
              <a:rPr lang="ru-RU" sz="2000" dirty="0">
                <a:solidFill>
                  <a:schemeClr val="tx1"/>
                </a:solidFill>
                <a:hlinkClick r:id="rId3"/>
              </a:rPr>
              <a:t> кодексу </a:t>
            </a:r>
            <a:r>
              <a:rPr lang="ru-RU" sz="2000" dirty="0" err="1">
                <a:solidFill>
                  <a:schemeClr val="tx1"/>
                </a:solidFill>
                <a:hlinkClick r:id="rId3"/>
              </a:rPr>
              <a:t>України</a:t>
            </a:r>
            <a:r>
              <a:rPr lang="ru-RU" sz="2000" dirty="0">
                <a:solidFill>
                  <a:schemeClr val="tx1"/>
                </a:solidFill>
              </a:rPr>
              <a:t>.</a:t>
            </a:r>
            <a:br>
              <a:rPr lang="ru-RU" sz="2000" dirty="0">
                <a:solidFill>
                  <a:schemeClr val="tx1"/>
                </a:solidFill>
              </a:rPr>
            </a:br>
            <a:r>
              <a:rPr lang="ru-RU" sz="2000" dirty="0" err="1">
                <a:solidFill>
                  <a:schemeClr val="tx1"/>
                </a:solidFill>
              </a:rPr>
              <a:t>Головні</a:t>
            </a:r>
            <a:r>
              <a:rPr lang="ru-RU" sz="2000" dirty="0">
                <a:solidFill>
                  <a:schemeClr val="tx1"/>
                </a:solidFill>
              </a:rPr>
              <a:t> </a:t>
            </a:r>
            <a:r>
              <a:rPr lang="ru-RU" sz="2000" dirty="0" err="1">
                <a:solidFill>
                  <a:schemeClr val="tx1"/>
                </a:solidFill>
              </a:rPr>
              <a:t>умови</a:t>
            </a:r>
            <a:r>
              <a:rPr lang="ru-RU" sz="2000" dirty="0">
                <a:solidFill>
                  <a:schemeClr val="tx1"/>
                </a:solidFill>
              </a:rPr>
              <a:t> та </a:t>
            </a:r>
            <a:r>
              <a:rPr lang="ru-RU" sz="2000" dirty="0" err="1">
                <a:solidFill>
                  <a:schemeClr val="tx1"/>
                </a:solidFill>
              </a:rPr>
              <a:t>механізм</a:t>
            </a:r>
            <a:r>
              <a:rPr lang="ru-RU" sz="2000" dirty="0">
                <a:solidFill>
                  <a:schemeClr val="tx1"/>
                </a:solidFill>
              </a:rPr>
              <a:t> </a:t>
            </a:r>
            <a:r>
              <a:rPr lang="ru-RU" sz="2000" dirty="0" err="1">
                <a:solidFill>
                  <a:schemeClr val="tx1"/>
                </a:solidFill>
              </a:rPr>
              <a:t>застосування</a:t>
            </a:r>
            <a:r>
              <a:rPr lang="ru-RU" sz="2000" dirty="0">
                <a:solidFill>
                  <a:schemeClr val="tx1"/>
                </a:solidFill>
              </a:rPr>
              <a:t> </a:t>
            </a:r>
            <a:r>
              <a:rPr lang="ru-RU" sz="2000" dirty="0" err="1">
                <a:solidFill>
                  <a:schemeClr val="tx1"/>
                </a:solidFill>
              </a:rPr>
              <a:t>пільги</a:t>
            </a:r>
            <a:r>
              <a:rPr lang="ru-RU" sz="2000" dirty="0">
                <a:solidFill>
                  <a:schemeClr val="tx1"/>
                </a:solidFill>
              </a:rPr>
              <a:t>:</a:t>
            </a:r>
            <a:br>
              <a:rPr lang="ru-RU" sz="2000" dirty="0">
                <a:solidFill>
                  <a:schemeClr val="tx1"/>
                </a:solidFill>
              </a:rPr>
            </a:br>
            <a:r>
              <a:rPr lang="ru-RU" sz="2000" b="1" dirty="0" err="1">
                <a:solidFill>
                  <a:schemeClr val="tx1"/>
                </a:solidFill>
              </a:rPr>
              <a:t>Підстава</a:t>
            </a:r>
            <a:r>
              <a:rPr lang="ru-RU" sz="2000" b="1" dirty="0">
                <a:solidFill>
                  <a:schemeClr val="tx1"/>
                </a:solidFill>
              </a:rPr>
              <a:t>:</a:t>
            </a:r>
            <a:r>
              <a:rPr lang="ru-RU" sz="2000" dirty="0">
                <a:solidFill>
                  <a:schemeClr val="tx1"/>
                </a:solidFill>
              </a:rPr>
              <a:t> </a:t>
            </a:r>
            <a:r>
              <a:rPr lang="ru-RU" sz="2000" dirty="0" err="1">
                <a:solidFill>
                  <a:schemeClr val="tx1"/>
                </a:solidFill>
              </a:rPr>
              <a:t>наявність</a:t>
            </a:r>
            <a:r>
              <a:rPr lang="ru-RU" sz="2000" dirty="0">
                <a:solidFill>
                  <a:schemeClr val="tx1"/>
                </a:solidFill>
              </a:rPr>
              <a:t> </a:t>
            </a:r>
            <a:r>
              <a:rPr lang="ru-RU" sz="2000" dirty="0" err="1">
                <a:solidFill>
                  <a:schemeClr val="tx1"/>
                </a:solidFill>
                <a:hlinkClick r:id="rId4"/>
              </a:rPr>
              <a:t>реєстраційної</a:t>
            </a:r>
            <a:r>
              <a:rPr lang="ru-RU" sz="2000" dirty="0">
                <a:solidFill>
                  <a:schemeClr val="tx1"/>
                </a:solidFill>
                <a:hlinkClick r:id="rId4"/>
              </a:rPr>
              <a:t> </a:t>
            </a:r>
            <a:r>
              <a:rPr lang="ru-RU" sz="2000" dirty="0" err="1">
                <a:solidFill>
                  <a:schemeClr val="tx1"/>
                </a:solidFill>
                <a:hlinkClick r:id="rId4"/>
              </a:rPr>
              <a:t>картки</a:t>
            </a:r>
            <a:r>
              <a:rPr lang="ru-RU" sz="2000" dirty="0">
                <a:solidFill>
                  <a:schemeClr val="tx1"/>
                </a:solidFill>
                <a:hlinkClick r:id="rId4"/>
              </a:rPr>
              <a:t> </a:t>
            </a:r>
            <a:r>
              <a:rPr lang="ru-RU" sz="2000" dirty="0" err="1">
                <a:solidFill>
                  <a:schemeClr val="tx1"/>
                </a:solidFill>
                <a:hlinkClick r:id="rId4"/>
              </a:rPr>
              <a:t>проєкту</a:t>
            </a:r>
            <a:r>
              <a:rPr lang="ru-RU" sz="2000" dirty="0">
                <a:solidFill>
                  <a:schemeClr val="tx1"/>
                </a:solidFill>
              </a:rPr>
              <a:t> та/</a:t>
            </a:r>
            <a:r>
              <a:rPr lang="ru-RU" sz="2000" dirty="0" err="1">
                <a:solidFill>
                  <a:schemeClr val="tx1"/>
                </a:solidFill>
              </a:rPr>
              <a:t>або</a:t>
            </a:r>
            <a:r>
              <a:rPr lang="ru-RU" sz="2000" dirty="0">
                <a:solidFill>
                  <a:schemeClr val="tx1"/>
                </a:solidFill>
              </a:rPr>
              <a:t> Плану </a:t>
            </a:r>
            <a:r>
              <a:rPr lang="ru-RU" sz="2000" dirty="0" err="1">
                <a:solidFill>
                  <a:schemeClr val="tx1"/>
                </a:solidFill>
              </a:rPr>
              <a:t>закупівлі</a:t>
            </a:r>
            <a:r>
              <a:rPr lang="ru-RU" sz="2000" dirty="0">
                <a:solidFill>
                  <a:schemeClr val="tx1"/>
                </a:solidFill>
              </a:rPr>
              <a:t>, </a:t>
            </a:r>
            <a:r>
              <a:rPr lang="ru-RU" sz="2000" dirty="0" err="1">
                <a:solidFill>
                  <a:schemeClr val="tx1"/>
                </a:solidFill>
              </a:rPr>
              <a:t>оформлених</a:t>
            </a:r>
            <a:r>
              <a:rPr lang="ru-RU" sz="2000" dirty="0">
                <a:solidFill>
                  <a:schemeClr val="tx1"/>
                </a:solidFill>
              </a:rPr>
              <a:t> </a:t>
            </a:r>
            <a:r>
              <a:rPr lang="ru-RU" sz="2000" dirty="0" err="1">
                <a:solidFill>
                  <a:schemeClr val="tx1"/>
                </a:solidFill>
              </a:rPr>
              <a:t>згідно</a:t>
            </a:r>
            <a:r>
              <a:rPr lang="ru-RU" sz="2000" dirty="0">
                <a:solidFill>
                  <a:schemeClr val="tx1"/>
                </a:solidFill>
              </a:rPr>
              <a:t> з Порядком № 153.</a:t>
            </a:r>
            <a:br>
              <a:rPr lang="ru-RU" sz="2000" dirty="0">
                <a:solidFill>
                  <a:schemeClr val="tx1"/>
                </a:solidFill>
              </a:rPr>
            </a:br>
            <a:r>
              <a:rPr lang="ru-RU" sz="2000" b="1" dirty="0" err="1">
                <a:solidFill>
                  <a:schemeClr val="tx1"/>
                </a:solidFill>
              </a:rPr>
              <a:t>Обмеження</a:t>
            </a:r>
            <a:r>
              <a:rPr lang="ru-RU" sz="2000" b="1" dirty="0">
                <a:solidFill>
                  <a:schemeClr val="tx1"/>
                </a:solidFill>
              </a:rPr>
              <a:t>:</a:t>
            </a:r>
            <a:r>
              <a:rPr lang="ru-RU" sz="2000" dirty="0">
                <a:solidFill>
                  <a:schemeClr val="tx1"/>
                </a:solidFill>
              </a:rPr>
              <a:t> </a:t>
            </a:r>
            <a:r>
              <a:rPr lang="ru-RU" sz="2000" dirty="0" err="1">
                <a:solidFill>
                  <a:schemeClr val="tx1"/>
                </a:solidFill>
              </a:rPr>
              <a:t>пільга</a:t>
            </a:r>
            <a:r>
              <a:rPr lang="ru-RU" sz="2000" dirty="0">
                <a:solidFill>
                  <a:schemeClr val="tx1"/>
                </a:solidFill>
              </a:rPr>
              <a:t> </a:t>
            </a:r>
            <a:r>
              <a:rPr lang="ru-RU" sz="2000" dirty="0" err="1">
                <a:solidFill>
                  <a:schemeClr val="tx1"/>
                </a:solidFill>
              </a:rPr>
              <a:t>поширюється</a:t>
            </a:r>
            <a:r>
              <a:rPr lang="ru-RU" sz="2000" dirty="0">
                <a:solidFill>
                  <a:schemeClr val="tx1"/>
                </a:solidFill>
              </a:rPr>
              <a:t> </a:t>
            </a:r>
            <a:r>
              <a:rPr lang="ru-RU" sz="2000" dirty="0" err="1">
                <a:solidFill>
                  <a:schemeClr val="tx1"/>
                </a:solidFill>
              </a:rPr>
              <a:t>лише</a:t>
            </a:r>
            <a:r>
              <a:rPr lang="ru-RU" sz="2000" dirty="0">
                <a:solidFill>
                  <a:schemeClr val="tx1"/>
                </a:solidFill>
              </a:rPr>
              <a:t> на </a:t>
            </a:r>
            <a:r>
              <a:rPr lang="ru-RU" sz="2000" dirty="0" err="1">
                <a:solidFill>
                  <a:schemeClr val="tx1"/>
                </a:solidFill>
              </a:rPr>
              <a:t>операції</a:t>
            </a:r>
            <a:r>
              <a:rPr lang="ru-RU" sz="2000" dirty="0">
                <a:solidFill>
                  <a:schemeClr val="tx1"/>
                </a:solidFill>
              </a:rPr>
              <a:t> в межах </a:t>
            </a:r>
            <a:r>
              <a:rPr lang="ru-RU" sz="2000" dirty="0" err="1">
                <a:solidFill>
                  <a:schemeClr val="tx1"/>
                </a:solidFill>
              </a:rPr>
              <a:t>відповідного</a:t>
            </a:r>
            <a:r>
              <a:rPr lang="ru-RU" sz="2000" dirty="0">
                <a:solidFill>
                  <a:schemeClr val="tx1"/>
                </a:solidFill>
              </a:rPr>
              <a:t> </a:t>
            </a:r>
            <a:r>
              <a:rPr lang="ru-RU" sz="2000" dirty="0" err="1">
                <a:solidFill>
                  <a:schemeClr val="tx1"/>
                </a:solidFill>
              </a:rPr>
              <a:t>затвердженого</a:t>
            </a:r>
            <a:r>
              <a:rPr lang="ru-RU" sz="2000" dirty="0">
                <a:solidFill>
                  <a:schemeClr val="tx1"/>
                </a:solidFill>
              </a:rPr>
              <a:t> </a:t>
            </a:r>
            <a:r>
              <a:rPr lang="ru-RU" sz="2000" dirty="0" err="1">
                <a:solidFill>
                  <a:schemeClr val="tx1"/>
                </a:solidFill>
              </a:rPr>
              <a:t>проєкту</a:t>
            </a:r>
            <a:r>
              <a:rPr lang="ru-RU" sz="2000" dirty="0">
                <a:solidFill>
                  <a:schemeClr val="tx1"/>
                </a:solidFill>
              </a:rPr>
              <a:t> МТД, а не на особу </a:t>
            </a:r>
            <a:r>
              <a:rPr lang="ru-RU" sz="2000" dirty="0" err="1">
                <a:solidFill>
                  <a:schemeClr val="tx1"/>
                </a:solidFill>
              </a:rPr>
              <a:t>виконавця</a:t>
            </a:r>
            <a:r>
              <a:rPr lang="ru-RU" sz="2000" dirty="0">
                <a:solidFill>
                  <a:schemeClr val="tx1"/>
                </a:solidFill>
              </a:rPr>
              <a:t> </a:t>
            </a:r>
            <a:r>
              <a:rPr lang="ru-RU" sz="2000" dirty="0" err="1">
                <a:solidFill>
                  <a:schemeClr val="tx1"/>
                </a:solidFill>
              </a:rPr>
              <a:t>загалом</a:t>
            </a:r>
            <a:r>
              <a:rPr lang="ru-RU" sz="2000" dirty="0">
                <a:solidFill>
                  <a:schemeClr val="tx1"/>
                </a:solidFill>
              </a:rPr>
              <a:t>.</a:t>
            </a:r>
            <a:br>
              <a:rPr lang="ru-RU" sz="2000" dirty="0">
                <a:solidFill>
                  <a:schemeClr val="tx1"/>
                </a:solidFill>
              </a:rPr>
            </a:br>
            <a:r>
              <a:rPr lang="ru-RU" sz="2000" b="1" dirty="0" err="1">
                <a:solidFill>
                  <a:schemeClr val="tx1"/>
                </a:solidFill>
              </a:rPr>
              <a:t>Оформлення</a:t>
            </a:r>
            <a:r>
              <a:rPr lang="ru-RU" sz="2000" b="1" dirty="0">
                <a:solidFill>
                  <a:schemeClr val="tx1"/>
                </a:solidFill>
              </a:rPr>
              <a:t>:</a:t>
            </a:r>
            <a:r>
              <a:rPr lang="ru-RU" sz="2000" dirty="0">
                <a:solidFill>
                  <a:schemeClr val="tx1"/>
                </a:solidFill>
              </a:rPr>
              <a:t> при </a:t>
            </a:r>
            <a:r>
              <a:rPr lang="ru-RU" sz="2000" dirty="0" err="1">
                <a:solidFill>
                  <a:schemeClr val="tx1"/>
                </a:solidFill>
              </a:rPr>
              <a:t>складанні</a:t>
            </a:r>
            <a:r>
              <a:rPr lang="ru-RU" sz="2000" dirty="0">
                <a:solidFill>
                  <a:schemeClr val="tx1"/>
                </a:solidFill>
              </a:rPr>
              <a:t> </a:t>
            </a:r>
            <a:r>
              <a:rPr lang="ru-RU" sz="2000" dirty="0" err="1">
                <a:solidFill>
                  <a:schemeClr val="tx1"/>
                </a:solidFill>
              </a:rPr>
              <a:t>податкової</a:t>
            </a:r>
            <a:r>
              <a:rPr lang="ru-RU" sz="2000" dirty="0">
                <a:solidFill>
                  <a:schemeClr val="tx1"/>
                </a:solidFill>
              </a:rPr>
              <a:t> </a:t>
            </a:r>
            <a:r>
              <a:rPr lang="ru-RU" sz="2000" dirty="0" err="1">
                <a:solidFill>
                  <a:schemeClr val="tx1"/>
                </a:solidFill>
              </a:rPr>
              <a:t>накладної</a:t>
            </a:r>
            <a:r>
              <a:rPr lang="ru-RU" sz="2000" dirty="0">
                <a:solidFill>
                  <a:schemeClr val="tx1"/>
                </a:solidFill>
              </a:rPr>
              <a:t> у </a:t>
            </a:r>
            <a:r>
              <a:rPr lang="ru-RU" sz="2000" dirty="0" err="1">
                <a:solidFill>
                  <a:schemeClr val="tx1"/>
                </a:solidFill>
              </a:rPr>
              <a:t>верхній</a:t>
            </a:r>
            <a:r>
              <a:rPr lang="ru-RU" sz="2000" dirty="0">
                <a:solidFill>
                  <a:schemeClr val="tx1"/>
                </a:solidFill>
              </a:rPr>
              <a:t> </a:t>
            </a:r>
            <a:r>
              <a:rPr lang="ru-RU" sz="2000" dirty="0" err="1">
                <a:solidFill>
                  <a:schemeClr val="tx1"/>
                </a:solidFill>
              </a:rPr>
              <a:t>лівій</a:t>
            </a:r>
            <a:r>
              <a:rPr lang="ru-RU" sz="2000" dirty="0">
                <a:solidFill>
                  <a:schemeClr val="tx1"/>
                </a:solidFill>
              </a:rPr>
              <a:t> </a:t>
            </a:r>
            <a:r>
              <a:rPr lang="ru-RU" sz="2000" dirty="0" err="1">
                <a:solidFill>
                  <a:schemeClr val="tx1"/>
                </a:solidFill>
              </a:rPr>
              <a:t>частині</a:t>
            </a:r>
            <a:r>
              <a:rPr lang="ru-RU" sz="2000" dirty="0">
                <a:solidFill>
                  <a:schemeClr val="tx1"/>
                </a:solidFill>
              </a:rPr>
              <a:t> </a:t>
            </a:r>
            <a:r>
              <a:rPr lang="ru-RU" sz="2000" dirty="0" err="1">
                <a:solidFill>
                  <a:schemeClr val="tx1"/>
                </a:solidFill>
              </a:rPr>
              <a:t>робиться</a:t>
            </a:r>
            <a:r>
              <a:rPr lang="ru-RU" sz="2000" dirty="0">
                <a:solidFill>
                  <a:schemeClr val="tx1"/>
                </a:solidFill>
              </a:rPr>
              <a:t> </a:t>
            </a:r>
            <a:r>
              <a:rPr lang="ru-RU" sz="2000" dirty="0" err="1">
                <a:solidFill>
                  <a:schemeClr val="tx1"/>
                </a:solidFill>
              </a:rPr>
              <a:t>помітка</a:t>
            </a:r>
            <a:r>
              <a:rPr lang="ru-RU" sz="2000" dirty="0">
                <a:solidFill>
                  <a:schemeClr val="tx1"/>
                </a:solidFill>
              </a:rPr>
              <a:t> «Без ПДВ», а в </a:t>
            </a:r>
            <a:r>
              <a:rPr lang="ru-RU" sz="2000" dirty="0" err="1">
                <a:solidFill>
                  <a:schemeClr val="tx1"/>
                </a:solidFill>
              </a:rPr>
              <a:t>графі</a:t>
            </a:r>
            <a:r>
              <a:rPr lang="ru-RU" sz="2000" dirty="0">
                <a:solidFill>
                  <a:schemeClr val="tx1"/>
                </a:solidFill>
              </a:rPr>
              <a:t> 8 </a:t>
            </a:r>
            <a:r>
              <a:rPr lang="ru-RU" sz="2000" dirty="0" err="1">
                <a:solidFill>
                  <a:schemeClr val="tx1"/>
                </a:solidFill>
              </a:rPr>
              <a:t>зазначається</a:t>
            </a:r>
            <a:r>
              <a:rPr lang="ru-RU" sz="2000" dirty="0">
                <a:solidFill>
                  <a:schemeClr val="tx1"/>
                </a:solidFill>
              </a:rPr>
              <a:t> код </a:t>
            </a:r>
            <a:r>
              <a:rPr lang="ru-RU" sz="2000" dirty="0" err="1">
                <a:solidFill>
                  <a:schemeClr val="tx1"/>
                </a:solidFill>
              </a:rPr>
              <a:t>ознаки</a:t>
            </a:r>
            <a:r>
              <a:rPr lang="ru-RU" sz="2000" dirty="0">
                <a:solidFill>
                  <a:schemeClr val="tx1"/>
                </a:solidFill>
              </a:rPr>
              <a:t> </a:t>
            </a:r>
            <a:r>
              <a:rPr lang="ru-RU" sz="2000" dirty="0" err="1">
                <a:solidFill>
                  <a:schemeClr val="tx1"/>
                </a:solidFill>
              </a:rPr>
              <a:t>пільги</a:t>
            </a:r>
            <a:r>
              <a:rPr lang="ru-RU" sz="2000" dirty="0">
                <a:solidFill>
                  <a:schemeClr val="tx1"/>
                </a:solidFill>
              </a:rPr>
              <a:t>. [</a:t>
            </a:r>
            <a:r>
              <a:rPr lang="ru-RU" sz="2000" dirty="0">
                <a:solidFill>
                  <a:schemeClr val="tx1"/>
                </a:solidFill>
                <a:hlinkClick r:id="rId5"/>
              </a:rPr>
              <a:t>1</a:t>
            </a:r>
            <a:r>
              <a:rPr lang="ru-RU" sz="2000" dirty="0">
                <a:solidFill>
                  <a:schemeClr val="tx1"/>
                </a:solidFill>
              </a:rPr>
              <a:t>, </a:t>
            </a:r>
            <a:r>
              <a:rPr lang="ru-RU" sz="2000" dirty="0">
                <a:solidFill>
                  <a:schemeClr val="tx1"/>
                </a:solidFill>
                <a:hlinkClick r:id="rId6"/>
              </a:rPr>
              <a:t>2</a:t>
            </a:r>
            <a:r>
              <a:rPr lang="ru-RU" sz="2000" dirty="0">
                <a:solidFill>
                  <a:schemeClr val="tx1"/>
                </a:solidFill>
              </a:rPr>
              <a:t>, </a:t>
            </a:r>
            <a:r>
              <a:rPr lang="ru-RU" sz="2000" dirty="0">
                <a:solidFill>
                  <a:schemeClr val="tx1"/>
                </a:solidFill>
                <a:hlinkClick r:id="rId7"/>
              </a:rPr>
              <a:t>3</a:t>
            </a:r>
            <a:r>
              <a:rPr lang="ru-RU" sz="2000" dirty="0">
                <a:solidFill>
                  <a:schemeClr val="tx1"/>
                </a:solidFill>
              </a:rPr>
              <a:t>]</a:t>
            </a:r>
            <a:br>
              <a:rPr lang="ru-RU" sz="2000" dirty="0">
                <a:solidFill>
                  <a:schemeClr val="tx1"/>
                </a:solidFill>
              </a:rPr>
            </a:br>
            <a:endParaRPr lang="ru-RU" sz="2000" dirty="0">
              <a:solidFill>
                <a:schemeClr val="tx1"/>
              </a:solidFill>
            </a:endParaRPr>
          </a:p>
        </p:txBody>
      </p:sp>
    </p:spTree>
    <p:extLst>
      <p:ext uri="{BB962C8B-B14F-4D97-AF65-F5344CB8AC3E}">
        <p14:creationId xmlns:p14="http://schemas.microsoft.com/office/powerpoint/2010/main" val="2980320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556792"/>
            <a:ext cx="7660373" cy="4968552"/>
          </a:xfrm>
        </p:spPr>
        <p:txBody>
          <a:bodyPr>
            <a:normAutofit fontScale="55000" lnSpcReduction="20000"/>
          </a:bodyPr>
          <a:lstStyle/>
          <a:p>
            <a:r>
              <a:rPr lang="ru-RU" dirty="0" err="1"/>
              <a:t>Відповідно</a:t>
            </a:r>
            <a:r>
              <a:rPr lang="ru-RU" dirty="0"/>
              <a:t> до </a:t>
            </a:r>
            <a:r>
              <a:rPr lang="ru-RU" dirty="0">
                <a:hlinkClick r:id="rId2"/>
              </a:rPr>
              <a:t>п. 197.11 </a:t>
            </a:r>
            <a:r>
              <a:rPr lang="ru-RU" dirty="0" err="1">
                <a:hlinkClick r:id="rId2"/>
              </a:rPr>
              <a:t>Податкового</a:t>
            </a:r>
            <a:r>
              <a:rPr lang="ru-RU" dirty="0">
                <a:hlinkClick r:id="rId2"/>
              </a:rPr>
              <a:t> кодексу </a:t>
            </a:r>
            <a:r>
              <a:rPr lang="ru-RU" dirty="0" err="1">
                <a:hlinkClick r:id="rId2"/>
              </a:rPr>
              <a:t>України</a:t>
            </a:r>
            <a:r>
              <a:rPr lang="ru-RU" dirty="0"/>
              <a:t> (</a:t>
            </a:r>
            <a:r>
              <a:rPr lang="ru-RU" dirty="0" err="1"/>
              <a:t>далі</a:t>
            </a:r>
            <a:r>
              <a:rPr lang="ru-RU" dirty="0"/>
              <a:t> – ПКУ) </a:t>
            </a:r>
            <a:r>
              <a:rPr lang="ru-RU" b="1" dirty="0" err="1"/>
              <a:t>звільняються</a:t>
            </a:r>
            <a:r>
              <a:rPr lang="ru-RU" b="1" dirty="0"/>
              <a:t> </a:t>
            </a:r>
            <a:r>
              <a:rPr lang="ru-RU" b="1" dirty="0" err="1"/>
              <a:t>від</a:t>
            </a:r>
            <a:r>
              <a:rPr lang="ru-RU" b="1" dirty="0"/>
              <a:t> </a:t>
            </a:r>
            <a:r>
              <a:rPr lang="ru-RU" b="1" dirty="0" err="1"/>
              <a:t>оподаткування</a:t>
            </a:r>
            <a:r>
              <a:rPr lang="ru-RU" b="1" dirty="0"/>
              <a:t> ПДВ</a:t>
            </a:r>
            <a:r>
              <a:rPr lang="ru-RU" dirty="0"/>
              <a:t> </a:t>
            </a:r>
            <a:r>
              <a:rPr lang="ru-RU" dirty="0" err="1"/>
              <a:t>операції</a:t>
            </a:r>
            <a:r>
              <a:rPr lang="ru-RU" dirty="0"/>
              <a:t> з</a:t>
            </a:r>
            <a:r>
              <a:rPr lang="ru-RU" dirty="0" smtClean="0"/>
              <a:t>:</a:t>
            </a:r>
            <a:endParaRPr lang="ru-RU" dirty="0"/>
          </a:p>
          <a:p>
            <a:r>
              <a:rPr lang="ru-RU" dirty="0" err="1"/>
              <a:t>постачання</a:t>
            </a:r>
            <a:r>
              <a:rPr lang="ru-RU" dirty="0"/>
              <a:t> </a:t>
            </a:r>
            <a:r>
              <a:rPr lang="ru-RU" dirty="0" err="1"/>
              <a:t>товарів</a:t>
            </a:r>
            <a:r>
              <a:rPr lang="ru-RU" dirty="0"/>
              <a:t> та </a:t>
            </a:r>
            <a:r>
              <a:rPr lang="ru-RU" dirty="0" err="1"/>
              <a:t>послуг</a:t>
            </a:r>
            <a:r>
              <a:rPr lang="ru-RU" dirty="0"/>
              <a:t> на </a:t>
            </a:r>
            <a:r>
              <a:rPr lang="ru-RU" dirty="0" err="1"/>
              <a:t>митній</a:t>
            </a:r>
            <a:r>
              <a:rPr lang="ru-RU" dirty="0"/>
              <a:t> </a:t>
            </a:r>
            <a:r>
              <a:rPr lang="ru-RU" dirty="0" err="1"/>
              <a:t>території</a:t>
            </a:r>
            <a:r>
              <a:rPr lang="ru-RU" dirty="0"/>
              <a:t> </a:t>
            </a:r>
            <a:r>
              <a:rPr lang="ru-RU" dirty="0" err="1"/>
              <a:t>України</a:t>
            </a:r>
            <a:r>
              <a:rPr lang="ru-RU" dirty="0"/>
              <a:t> та </a:t>
            </a:r>
            <a:r>
              <a:rPr lang="ru-RU" dirty="0" err="1"/>
              <a:t>ввезення</a:t>
            </a:r>
            <a:r>
              <a:rPr lang="ru-RU" dirty="0"/>
              <a:t> на </a:t>
            </a:r>
            <a:r>
              <a:rPr lang="ru-RU" dirty="0" err="1"/>
              <a:t>митну</a:t>
            </a:r>
            <a:r>
              <a:rPr lang="ru-RU" dirty="0"/>
              <a:t> </a:t>
            </a:r>
            <a:r>
              <a:rPr lang="ru-RU" dirty="0" err="1"/>
              <a:t>територію</a:t>
            </a:r>
            <a:r>
              <a:rPr lang="ru-RU" dirty="0"/>
              <a:t> </a:t>
            </a:r>
            <a:r>
              <a:rPr lang="ru-RU" dirty="0" err="1"/>
              <a:t>України</a:t>
            </a:r>
            <a:r>
              <a:rPr lang="ru-RU" dirty="0"/>
              <a:t> </a:t>
            </a:r>
            <a:r>
              <a:rPr lang="ru-RU" dirty="0" err="1"/>
              <a:t>товарів</a:t>
            </a:r>
            <a:r>
              <a:rPr lang="ru-RU" dirty="0"/>
              <a:t> як </a:t>
            </a:r>
            <a:r>
              <a:rPr lang="ru-RU" dirty="0" err="1"/>
              <a:t>міжнародної</a:t>
            </a:r>
            <a:r>
              <a:rPr lang="ru-RU" dirty="0"/>
              <a:t> </a:t>
            </a:r>
            <a:r>
              <a:rPr lang="ru-RU" dirty="0" err="1"/>
              <a:t>технічної</a:t>
            </a:r>
            <a:r>
              <a:rPr lang="ru-RU" dirty="0"/>
              <a:t> </a:t>
            </a:r>
            <a:r>
              <a:rPr lang="ru-RU" dirty="0" err="1"/>
              <a:t>допомоги</a:t>
            </a:r>
            <a:r>
              <a:rPr lang="ru-RU" dirty="0"/>
              <a:t>, яка </a:t>
            </a:r>
            <a:r>
              <a:rPr lang="ru-RU" dirty="0" err="1"/>
              <a:t>надається</a:t>
            </a:r>
            <a:r>
              <a:rPr lang="ru-RU" dirty="0"/>
              <a:t> </a:t>
            </a:r>
            <a:r>
              <a:rPr lang="ru-RU" dirty="0" err="1"/>
              <a:t>відповідно</a:t>
            </a:r>
            <a:r>
              <a:rPr lang="ru-RU" dirty="0"/>
              <a:t> до </a:t>
            </a:r>
            <a:r>
              <a:rPr lang="ru-RU" dirty="0" err="1"/>
              <a:t>міжнародних</a:t>
            </a:r>
            <a:r>
              <a:rPr lang="ru-RU" dirty="0"/>
              <a:t> </a:t>
            </a:r>
            <a:r>
              <a:rPr lang="ru-RU" dirty="0" err="1"/>
              <a:t>договорів</a:t>
            </a:r>
            <a:r>
              <a:rPr lang="ru-RU" dirty="0"/>
              <a:t> </a:t>
            </a:r>
            <a:r>
              <a:rPr lang="ru-RU" dirty="0" err="1"/>
              <a:t>України</a:t>
            </a:r>
            <a:r>
              <a:rPr lang="ru-RU" dirty="0"/>
              <a:t>, </a:t>
            </a:r>
            <a:r>
              <a:rPr lang="ru-RU" dirty="0" err="1"/>
              <a:t>згода</a:t>
            </a:r>
            <a:r>
              <a:rPr lang="ru-RU" dirty="0"/>
              <a:t> на </a:t>
            </a:r>
            <a:r>
              <a:rPr lang="ru-RU" dirty="0" err="1"/>
              <a:t>обов’язковість</a:t>
            </a:r>
            <a:r>
              <a:rPr lang="ru-RU" dirty="0"/>
              <a:t> </a:t>
            </a:r>
            <a:r>
              <a:rPr lang="ru-RU" dirty="0" err="1"/>
              <a:t>яких</a:t>
            </a:r>
            <a:r>
              <a:rPr lang="ru-RU" dirty="0"/>
              <a:t> </a:t>
            </a:r>
            <a:r>
              <a:rPr lang="ru-RU" dirty="0" err="1"/>
              <a:t>надана</a:t>
            </a:r>
            <a:r>
              <a:rPr lang="ru-RU" dirty="0"/>
              <a:t> у </a:t>
            </a:r>
            <a:r>
              <a:rPr lang="ru-RU" dirty="0" err="1"/>
              <a:t>встановленому</a:t>
            </a:r>
            <a:r>
              <a:rPr lang="ru-RU" dirty="0"/>
              <a:t> </a:t>
            </a:r>
            <a:r>
              <a:rPr lang="ru-RU" dirty="0" err="1"/>
              <a:t>законодавством</a:t>
            </a:r>
            <a:r>
              <a:rPr lang="ru-RU" dirty="0"/>
              <a:t> порядку;</a:t>
            </a:r>
          </a:p>
          <a:p>
            <a:r>
              <a:rPr lang="ru-RU" b="1" dirty="0" err="1"/>
              <a:t>постачання</a:t>
            </a:r>
            <a:r>
              <a:rPr lang="ru-RU" b="1" dirty="0"/>
              <a:t> </a:t>
            </a:r>
            <a:r>
              <a:rPr lang="ru-RU" b="1" dirty="0" err="1"/>
              <a:t>товарів</a:t>
            </a:r>
            <a:r>
              <a:rPr lang="ru-RU" b="1" dirty="0"/>
              <a:t> та </a:t>
            </a:r>
            <a:r>
              <a:rPr lang="ru-RU" b="1" dirty="0" err="1"/>
              <a:t>послуг</a:t>
            </a:r>
            <a:r>
              <a:rPr lang="ru-RU" b="1" dirty="0"/>
              <a:t> </a:t>
            </a:r>
            <a:r>
              <a:rPr lang="ru-RU" dirty="0"/>
              <a:t>на </a:t>
            </a:r>
            <a:r>
              <a:rPr lang="ru-RU" dirty="0" err="1"/>
              <a:t>митній</a:t>
            </a:r>
            <a:r>
              <a:rPr lang="ru-RU" dirty="0"/>
              <a:t> </a:t>
            </a:r>
            <a:r>
              <a:rPr lang="ru-RU" dirty="0" err="1"/>
              <a:t>території</a:t>
            </a:r>
            <a:r>
              <a:rPr lang="ru-RU" dirty="0"/>
              <a:t> </a:t>
            </a:r>
            <a:r>
              <a:rPr lang="ru-RU" dirty="0" err="1"/>
              <a:t>України</a:t>
            </a:r>
            <a:r>
              <a:rPr lang="ru-RU" dirty="0"/>
              <a:t> та </a:t>
            </a:r>
            <a:r>
              <a:rPr lang="ru-RU" dirty="0" err="1"/>
              <a:t>ввезення</a:t>
            </a:r>
            <a:r>
              <a:rPr lang="ru-RU" dirty="0"/>
              <a:t> на </a:t>
            </a:r>
            <a:r>
              <a:rPr lang="ru-RU" dirty="0" err="1"/>
              <a:t>митну</a:t>
            </a:r>
            <a:r>
              <a:rPr lang="ru-RU" dirty="0"/>
              <a:t> </a:t>
            </a:r>
            <a:r>
              <a:rPr lang="ru-RU" dirty="0" err="1"/>
              <a:t>територію</a:t>
            </a:r>
            <a:r>
              <a:rPr lang="ru-RU" dirty="0"/>
              <a:t> </a:t>
            </a:r>
            <a:r>
              <a:rPr lang="ru-RU" dirty="0" err="1"/>
              <a:t>України</a:t>
            </a:r>
            <a:r>
              <a:rPr lang="ru-RU" dirty="0"/>
              <a:t> </a:t>
            </a:r>
            <a:r>
              <a:rPr lang="ru-RU" dirty="0" err="1"/>
              <a:t>товарів</a:t>
            </a:r>
            <a:r>
              <a:rPr lang="ru-RU" dirty="0"/>
              <a:t>, </a:t>
            </a:r>
            <a:r>
              <a:rPr lang="ru-RU" b="1" dirty="0" err="1"/>
              <a:t>що</a:t>
            </a:r>
            <a:r>
              <a:rPr lang="ru-RU" b="1" dirty="0"/>
              <a:t> </a:t>
            </a:r>
            <a:r>
              <a:rPr lang="ru-RU" b="1" dirty="0" err="1"/>
              <a:t>фінансуються</a:t>
            </a:r>
            <a:r>
              <a:rPr lang="ru-RU" b="1" dirty="0"/>
              <a:t> за </a:t>
            </a:r>
            <a:r>
              <a:rPr lang="ru-RU" b="1" dirty="0" err="1"/>
              <a:t>рахунок</a:t>
            </a:r>
            <a:r>
              <a:rPr lang="ru-RU" b="1" dirty="0"/>
              <a:t> </a:t>
            </a:r>
            <a:r>
              <a:rPr lang="ru-RU" b="1" dirty="0" err="1"/>
              <a:t>міжнародної</a:t>
            </a:r>
            <a:r>
              <a:rPr lang="ru-RU" b="1" dirty="0"/>
              <a:t> </a:t>
            </a:r>
            <a:r>
              <a:rPr lang="ru-RU" b="1" dirty="0" err="1"/>
              <a:t>технічної</a:t>
            </a:r>
            <a:r>
              <a:rPr lang="ru-RU" b="1" dirty="0"/>
              <a:t> </a:t>
            </a:r>
            <a:r>
              <a:rPr lang="ru-RU" b="1" dirty="0" err="1"/>
              <a:t>допомоги</a:t>
            </a:r>
            <a:r>
              <a:rPr lang="ru-RU" b="1" dirty="0"/>
              <a:t> (</a:t>
            </a:r>
            <a:r>
              <a:rPr lang="ru-RU" b="1" dirty="0" err="1"/>
              <a:t>далі</a:t>
            </a:r>
            <a:r>
              <a:rPr lang="ru-RU" b="1" dirty="0"/>
              <a:t> – МТД), яка </a:t>
            </a:r>
            <a:r>
              <a:rPr lang="ru-RU" b="1" dirty="0" err="1"/>
              <a:t>надається</a:t>
            </a:r>
            <a:r>
              <a:rPr lang="ru-RU" b="1" dirty="0"/>
              <a:t> </a:t>
            </a:r>
            <a:r>
              <a:rPr lang="ru-RU" b="1" dirty="0" err="1"/>
              <a:t>відповідно</a:t>
            </a:r>
            <a:r>
              <a:rPr lang="ru-RU" b="1" dirty="0"/>
              <a:t> до </a:t>
            </a:r>
            <a:r>
              <a:rPr lang="ru-RU" b="1" dirty="0" err="1"/>
              <a:t>міжнародних</a:t>
            </a:r>
            <a:r>
              <a:rPr lang="ru-RU" b="1" dirty="0"/>
              <a:t> </a:t>
            </a:r>
            <a:r>
              <a:rPr lang="ru-RU" b="1" dirty="0" err="1"/>
              <a:t>договорів</a:t>
            </a:r>
            <a:r>
              <a:rPr lang="ru-RU" b="1" dirty="0"/>
              <a:t> </a:t>
            </a:r>
            <a:r>
              <a:rPr lang="ru-RU" b="1" dirty="0" err="1"/>
              <a:t>України</a:t>
            </a:r>
            <a:r>
              <a:rPr lang="ru-RU" dirty="0"/>
              <a:t>, </a:t>
            </a:r>
            <a:r>
              <a:rPr lang="ru-RU" dirty="0" err="1"/>
              <a:t>згода</a:t>
            </a:r>
            <a:r>
              <a:rPr lang="ru-RU" dirty="0"/>
              <a:t> на </a:t>
            </a:r>
            <a:r>
              <a:rPr lang="ru-RU" dirty="0" err="1"/>
              <a:t>обов’язковість</a:t>
            </a:r>
            <a:r>
              <a:rPr lang="ru-RU" dirty="0"/>
              <a:t> </a:t>
            </a:r>
            <a:r>
              <a:rPr lang="ru-RU" dirty="0" err="1"/>
              <a:t>яких</a:t>
            </a:r>
            <a:r>
              <a:rPr lang="ru-RU" dirty="0"/>
              <a:t> </a:t>
            </a:r>
            <a:r>
              <a:rPr lang="ru-RU" dirty="0" err="1"/>
              <a:t>надана</a:t>
            </a:r>
            <a:r>
              <a:rPr lang="ru-RU" dirty="0"/>
              <a:t> у </a:t>
            </a:r>
            <a:r>
              <a:rPr lang="ru-RU" dirty="0" err="1"/>
              <a:t>встановленому</a:t>
            </a:r>
            <a:r>
              <a:rPr lang="ru-RU" dirty="0"/>
              <a:t> </a:t>
            </a:r>
            <a:r>
              <a:rPr lang="ru-RU" dirty="0" err="1"/>
              <a:t>законодавством</a:t>
            </a:r>
            <a:r>
              <a:rPr lang="ru-RU" dirty="0"/>
              <a:t> порядку</a:t>
            </a:r>
            <a:r>
              <a:rPr lang="ru-RU" dirty="0" smtClean="0"/>
              <a:t>.</a:t>
            </a:r>
            <a:endParaRPr lang="ru-RU" dirty="0"/>
          </a:p>
          <a:p>
            <a:r>
              <a:rPr lang="ru-RU" dirty="0"/>
              <a:t>В свою </a:t>
            </a:r>
            <a:r>
              <a:rPr lang="ru-RU" dirty="0" err="1"/>
              <a:t>чергу</a:t>
            </a:r>
            <a:r>
              <a:rPr lang="ru-RU" dirty="0"/>
              <a:t>, з метою </a:t>
            </a:r>
            <a:r>
              <a:rPr lang="ru-RU" dirty="0" err="1"/>
              <a:t>реалізації</a:t>
            </a:r>
            <a:r>
              <a:rPr lang="ru-RU" dirty="0"/>
              <a:t> права </a:t>
            </a:r>
            <a:r>
              <a:rPr lang="ru-RU" dirty="0" err="1"/>
              <a:t>Підприємства</a:t>
            </a:r>
            <a:r>
              <a:rPr lang="ru-RU" dirty="0"/>
              <a:t> на </a:t>
            </a:r>
            <a:r>
              <a:rPr lang="ru-RU" dirty="0" err="1"/>
              <a:t>податкову</a:t>
            </a:r>
            <a:r>
              <a:rPr lang="ru-RU" dirty="0"/>
              <a:t> </a:t>
            </a:r>
            <a:r>
              <a:rPr lang="ru-RU" dirty="0" err="1"/>
              <a:t>пільгу</a:t>
            </a:r>
            <a:r>
              <a:rPr lang="ru-RU" dirty="0"/>
              <a:t> </a:t>
            </a:r>
            <a:r>
              <a:rPr lang="ru-RU" dirty="0" err="1"/>
              <a:t>необхідне</a:t>
            </a:r>
            <a:r>
              <a:rPr lang="ru-RU" dirty="0"/>
              <a:t> </a:t>
            </a:r>
            <a:r>
              <a:rPr lang="ru-RU" dirty="0" err="1"/>
              <a:t>дотримання</a:t>
            </a:r>
            <a:r>
              <a:rPr lang="ru-RU" dirty="0"/>
              <a:t> норм Порядку «Про </a:t>
            </a:r>
            <a:r>
              <a:rPr lang="ru-RU" dirty="0" err="1"/>
              <a:t>залучення</a:t>
            </a:r>
            <a:r>
              <a:rPr lang="ru-RU" dirty="0"/>
              <a:t>, </a:t>
            </a:r>
            <a:r>
              <a:rPr lang="ru-RU" dirty="0" err="1"/>
              <a:t>використання</a:t>
            </a:r>
            <a:r>
              <a:rPr lang="ru-RU" dirty="0"/>
              <a:t> та </a:t>
            </a:r>
            <a:r>
              <a:rPr lang="ru-RU" dirty="0" err="1"/>
              <a:t>моніторингу</a:t>
            </a:r>
            <a:r>
              <a:rPr lang="ru-RU" dirty="0"/>
              <a:t> </a:t>
            </a:r>
            <a:r>
              <a:rPr lang="ru-RU" dirty="0" err="1"/>
              <a:t>міжнародної</a:t>
            </a:r>
            <a:r>
              <a:rPr lang="ru-RU" dirty="0"/>
              <a:t> </a:t>
            </a:r>
            <a:r>
              <a:rPr lang="ru-RU" dirty="0" err="1"/>
              <a:t>технічної</a:t>
            </a:r>
            <a:r>
              <a:rPr lang="ru-RU" dirty="0"/>
              <a:t> </a:t>
            </a:r>
            <a:r>
              <a:rPr lang="ru-RU" dirty="0" err="1"/>
              <a:t>допомоги</a:t>
            </a:r>
            <a:r>
              <a:rPr lang="ru-RU" dirty="0"/>
              <a:t>» </a:t>
            </a:r>
            <a:r>
              <a:rPr lang="ru-RU" dirty="0" err="1"/>
              <a:t>затвердженого</a:t>
            </a:r>
            <a:r>
              <a:rPr lang="ru-RU" dirty="0"/>
              <a:t> </a:t>
            </a:r>
            <a:r>
              <a:rPr lang="ru-RU" dirty="0" err="1"/>
              <a:t>постановою</a:t>
            </a:r>
            <a:r>
              <a:rPr lang="ru-RU" dirty="0"/>
              <a:t> </a:t>
            </a:r>
            <a:r>
              <a:rPr lang="ru-RU" dirty="0" err="1"/>
              <a:t>Кабінету</a:t>
            </a:r>
            <a:r>
              <a:rPr lang="ru-RU" dirty="0"/>
              <a:t> </a:t>
            </a:r>
            <a:r>
              <a:rPr lang="ru-RU" dirty="0" err="1"/>
              <a:t>Міністрів</a:t>
            </a:r>
            <a:r>
              <a:rPr lang="ru-RU" dirty="0"/>
              <a:t> </a:t>
            </a:r>
            <a:r>
              <a:rPr lang="ru-RU" dirty="0" err="1"/>
              <a:t>України</a:t>
            </a:r>
            <a:r>
              <a:rPr lang="ru-RU" dirty="0"/>
              <a:t> </a:t>
            </a:r>
            <a:r>
              <a:rPr lang="ru-RU" dirty="0" err="1">
                <a:hlinkClick r:id="rId3"/>
              </a:rPr>
              <a:t>від</a:t>
            </a:r>
            <a:r>
              <a:rPr lang="ru-RU" dirty="0">
                <a:hlinkClick r:id="rId3"/>
              </a:rPr>
              <a:t> 15.02.2002 №153</a:t>
            </a:r>
            <a:r>
              <a:rPr lang="ru-RU" dirty="0"/>
              <a:t> (</a:t>
            </a:r>
            <a:r>
              <a:rPr lang="ru-RU" dirty="0" err="1"/>
              <a:t>далі</a:t>
            </a:r>
            <a:r>
              <a:rPr lang="ru-RU" dirty="0"/>
              <a:t> – Порядок №153) та </a:t>
            </a:r>
            <a:r>
              <a:rPr lang="ru-RU" dirty="0">
                <a:hlinkClick r:id="rId2"/>
              </a:rPr>
              <a:t>п. 197.11 ПКУ</a:t>
            </a:r>
            <a:r>
              <a:rPr lang="ru-RU" dirty="0" smtClean="0"/>
              <a:t>.</a:t>
            </a:r>
            <a:endParaRPr lang="ru-RU" dirty="0"/>
          </a:p>
          <a:p>
            <a:r>
              <a:rPr lang="ru-RU" dirty="0" err="1"/>
              <a:t>Відповідно</a:t>
            </a:r>
            <a:r>
              <a:rPr lang="ru-RU" dirty="0"/>
              <a:t> до </a:t>
            </a:r>
            <a:r>
              <a:rPr lang="ru-RU" dirty="0">
                <a:hlinkClick r:id="rId4"/>
              </a:rPr>
              <a:t>п. 2 Порядку №153</a:t>
            </a:r>
            <a:r>
              <a:rPr lang="ru-RU" dirty="0"/>
              <a:t>:</a:t>
            </a:r>
          </a:p>
          <a:p>
            <a:r>
              <a:rPr lang="ru-RU" dirty="0" err="1"/>
              <a:t>виконавцем</a:t>
            </a:r>
            <a:r>
              <a:rPr lang="ru-RU" dirty="0"/>
              <a:t> </a:t>
            </a:r>
            <a:r>
              <a:rPr lang="ru-RU" dirty="0" err="1"/>
              <a:t>проєкту</a:t>
            </a:r>
            <a:r>
              <a:rPr lang="ru-RU" dirty="0"/>
              <a:t> є будь-яка особа (резидент </a:t>
            </a:r>
            <a:r>
              <a:rPr lang="ru-RU" dirty="0" err="1"/>
              <a:t>або</a:t>
            </a:r>
            <a:r>
              <a:rPr lang="ru-RU" dirty="0"/>
              <a:t> нерезидент), </a:t>
            </a:r>
            <a:r>
              <a:rPr lang="ru-RU" dirty="0" err="1"/>
              <a:t>що</a:t>
            </a:r>
            <a:r>
              <a:rPr lang="ru-RU" dirty="0"/>
              <a:t> </a:t>
            </a:r>
            <a:r>
              <a:rPr lang="ru-RU" dirty="0" err="1"/>
              <a:t>має</a:t>
            </a:r>
            <a:r>
              <a:rPr lang="ru-RU" dirty="0"/>
              <a:t> </a:t>
            </a:r>
            <a:r>
              <a:rPr lang="ru-RU" dirty="0" err="1"/>
              <a:t>письмову</a:t>
            </a:r>
            <a:r>
              <a:rPr lang="ru-RU" dirty="0"/>
              <a:t> угоду з партнером з </a:t>
            </a:r>
            <a:r>
              <a:rPr lang="ru-RU" dirty="0" err="1"/>
              <a:t>розвитку</a:t>
            </a:r>
            <a:r>
              <a:rPr lang="ru-RU" dirty="0"/>
              <a:t> </a:t>
            </a:r>
            <a:r>
              <a:rPr lang="ru-RU" dirty="0" err="1"/>
              <a:t>або</a:t>
            </a:r>
            <a:r>
              <a:rPr lang="ru-RU" dirty="0"/>
              <a:t> </a:t>
            </a:r>
            <a:r>
              <a:rPr lang="ru-RU" dirty="0" err="1"/>
              <a:t>уповноваженою</a:t>
            </a:r>
            <a:r>
              <a:rPr lang="ru-RU" dirty="0"/>
              <a:t> партнером з </a:t>
            </a:r>
            <a:r>
              <a:rPr lang="ru-RU" dirty="0" err="1"/>
              <a:t>розвитку</a:t>
            </a:r>
            <a:r>
              <a:rPr lang="ru-RU" dirty="0"/>
              <a:t> особою та </a:t>
            </a:r>
            <a:r>
              <a:rPr lang="ru-RU" dirty="0" err="1"/>
              <a:t>забезпечує</a:t>
            </a:r>
            <a:r>
              <a:rPr lang="ru-RU" dirty="0"/>
              <a:t> </a:t>
            </a:r>
            <a:r>
              <a:rPr lang="ru-RU" dirty="0" err="1"/>
              <a:t>реалізацію</a:t>
            </a:r>
            <a:r>
              <a:rPr lang="ru-RU" dirty="0"/>
              <a:t> </a:t>
            </a:r>
            <a:r>
              <a:rPr lang="ru-RU" dirty="0" err="1"/>
              <a:t>проєкту</a:t>
            </a:r>
            <a:r>
              <a:rPr lang="ru-RU" dirty="0"/>
              <a:t> (</a:t>
            </a:r>
            <a:r>
              <a:rPr lang="ru-RU" dirty="0" err="1"/>
              <a:t>програми</a:t>
            </a:r>
            <a:r>
              <a:rPr lang="ru-RU" dirty="0"/>
              <a:t>), у тому </a:t>
            </a:r>
            <a:r>
              <a:rPr lang="ru-RU" dirty="0" err="1"/>
              <a:t>числі</a:t>
            </a:r>
            <a:r>
              <a:rPr lang="ru-RU" dirty="0"/>
              <a:t> на </a:t>
            </a:r>
            <a:r>
              <a:rPr lang="ru-RU" dirty="0" err="1"/>
              <a:t>платній</a:t>
            </a:r>
            <a:r>
              <a:rPr lang="ru-RU" dirty="0"/>
              <a:t> </a:t>
            </a:r>
            <a:r>
              <a:rPr lang="ru-RU" dirty="0" err="1"/>
              <a:t>основі</a:t>
            </a:r>
            <a:r>
              <a:rPr lang="ru-RU" dirty="0"/>
              <a:t>; </a:t>
            </a:r>
            <a:r>
              <a:rPr lang="ru-RU" dirty="0" err="1"/>
              <a:t>субпідрядником</a:t>
            </a:r>
            <a:r>
              <a:rPr lang="ru-RU" dirty="0"/>
              <a:t> – будь-яка особа (резидент </a:t>
            </a:r>
            <a:r>
              <a:rPr lang="ru-RU" dirty="0" err="1"/>
              <a:t>або</a:t>
            </a:r>
            <a:r>
              <a:rPr lang="ru-RU" dirty="0"/>
              <a:t> нерезидент), </a:t>
            </a:r>
            <a:r>
              <a:rPr lang="ru-RU" dirty="0" err="1"/>
              <a:t>що</a:t>
            </a:r>
            <a:r>
              <a:rPr lang="ru-RU" dirty="0"/>
              <a:t> </a:t>
            </a:r>
            <a:r>
              <a:rPr lang="ru-RU" dirty="0" err="1"/>
              <a:t>має</a:t>
            </a:r>
            <a:r>
              <a:rPr lang="ru-RU" dirty="0"/>
              <a:t> </a:t>
            </a:r>
            <a:r>
              <a:rPr lang="ru-RU" dirty="0" err="1"/>
              <a:t>письмову</a:t>
            </a:r>
            <a:r>
              <a:rPr lang="ru-RU" dirty="0"/>
              <a:t> угоду з </a:t>
            </a:r>
            <a:r>
              <a:rPr lang="ru-RU" dirty="0" err="1"/>
              <a:t>виконавцем</a:t>
            </a:r>
            <a:r>
              <a:rPr lang="ru-RU" dirty="0"/>
              <a:t> </a:t>
            </a:r>
            <a:r>
              <a:rPr lang="ru-RU" dirty="0" err="1"/>
              <a:t>або</a:t>
            </a:r>
            <a:r>
              <a:rPr lang="ru-RU" dirty="0"/>
              <a:t> </a:t>
            </a:r>
            <a:r>
              <a:rPr lang="ru-RU" dirty="0" err="1"/>
              <a:t>реципієнтом</a:t>
            </a:r>
            <a:r>
              <a:rPr lang="ru-RU" dirty="0"/>
              <a:t>, </a:t>
            </a:r>
            <a:r>
              <a:rPr lang="ru-RU" dirty="0" err="1"/>
              <a:t>забезпечує</a:t>
            </a:r>
            <a:r>
              <a:rPr lang="ru-RU" dirty="0"/>
              <a:t> </a:t>
            </a:r>
            <a:r>
              <a:rPr lang="ru-RU" dirty="0" err="1"/>
              <a:t>реалізацію</a:t>
            </a:r>
            <a:r>
              <a:rPr lang="ru-RU" dirty="0"/>
              <a:t> </a:t>
            </a:r>
            <a:r>
              <a:rPr lang="ru-RU" dirty="0" err="1"/>
              <a:t>проєкту</a:t>
            </a:r>
            <a:r>
              <a:rPr lang="ru-RU" dirty="0"/>
              <a:t> (</a:t>
            </a:r>
            <a:r>
              <a:rPr lang="ru-RU" dirty="0" err="1"/>
              <a:t>програми</a:t>
            </a:r>
            <a:r>
              <a:rPr lang="ru-RU" dirty="0"/>
              <a:t>) в </a:t>
            </a:r>
            <a:r>
              <a:rPr lang="ru-RU" dirty="0" err="1"/>
              <a:t>частині</a:t>
            </a:r>
            <a:r>
              <a:rPr lang="ru-RU" dirty="0"/>
              <a:t> </a:t>
            </a:r>
            <a:r>
              <a:rPr lang="ru-RU" dirty="0" err="1"/>
              <a:t>або</a:t>
            </a:r>
            <a:r>
              <a:rPr lang="ru-RU" dirty="0"/>
              <a:t> в </a:t>
            </a:r>
            <a:r>
              <a:rPr lang="ru-RU" dirty="0" err="1"/>
              <a:t>цілому</a:t>
            </a:r>
            <a:r>
              <a:rPr lang="ru-RU" dirty="0"/>
              <a:t> та проводить </a:t>
            </a:r>
            <a:r>
              <a:rPr lang="ru-RU" dirty="0" err="1"/>
              <a:t>процедури</a:t>
            </a:r>
            <a:r>
              <a:rPr lang="ru-RU" dirty="0"/>
              <a:t> </a:t>
            </a:r>
            <a:r>
              <a:rPr lang="ru-RU" dirty="0" err="1"/>
              <a:t>закупівлі</a:t>
            </a:r>
            <a:r>
              <a:rPr lang="ru-RU" dirty="0"/>
              <a:t> за </a:t>
            </a:r>
            <a:r>
              <a:rPr lang="ru-RU" dirty="0" err="1"/>
              <a:t>рахунок</a:t>
            </a:r>
            <a:r>
              <a:rPr lang="ru-RU" dirty="0"/>
              <a:t> </a:t>
            </a:r>
            <a:r>
              <a:rPr lang="ru-RU" dirty="0" err="1"/>
              <a:t>коштів</a:t>
            </a:r>
            <a:r>
              <a:rPr lang="ru-RU" dirty="0"/>
              <a:t> МТД в рамках </a:t>
            </a:r>
            <a:r>
              <a:rPr lang="ru-RU" dirty="0" err="1"/>
              <a:t>проєкту</a:t>
            </a:r>
            <a:r>
              <a:rPr lang="ru-RU" dirty="0"/>
              <a:t> (</a:t>
            </a:r>
            <a:r>
              <a:rPr lang="ru-RU" dirty="0" err="1"/>
              <a:t>програми</a:t>
            </a:r>
            <a:r>
              <a:rPr lang="ru-RU" dirty="0"/>
              <a:t>); </a:t>
            </a:r>
            <a:r>
              <a:rPr lang="ru-RU" dirty="0" err="1"/>
              <a:t>реципієнтом</a:t>
            </a:r>
            <a:r>
              <a:rPr lang="ru-RU" dirty="0"/>
              <a:t> є резидент (</a:t>
            </a:r>
            <a:r>
              <a:rPr lang="ru-RU" dirty="0" err="1"/>
              <a:t>фізична</a:t>
            </a:r>
            <a:r>
              <a:rPr lang="ru-RU" dirty="0"/>
              <a:t> </a:t>
            </a:r>
            <a:r>
              <a:rPr lang="ru-RU" dirty="0" err="1"/>
              <a:t>або</a:t>
            </a:r>
            <a:r>
              <a:rPr lang="ru-RU" dirty="0"/>
              <a:t> </a:t>
            </a:r>
            <a:r>
              <a:rPr lang="ru-RU" dirty="0" err="1"/>
              <a:t>юридична</a:t>
            </a:r>
            <a:r>
              <a:rPr lang="ru-RU" dirty="0"/>
              <a:t> особа), </a:t>
            </a:r>
            <a:r>
              <a:rPr lang="ru-RU" dirty="0" err="1"/>
              <a:t>який</a:t>
            </a:r>
            <a:r>
              <a:rPr lang="ru-RU" dirty="0"/>
              <a:t> </a:t>
            </a:r>
            <a:r>
              <a:rPr lang="ru-RU" dirty="0" err="1"/>
              <a:t>безпосередньо</a:t>
            </a:r>
            <a:r>
              <a:rPr lang="ru-RU" dirty="0"/>
              <a:t> </a:t>
            </a:r>
            <a:r>
              <a:rPr lang="ru-RU" dirty="0" err="1"/>
              <a:t>одержує</a:t>
            </a:r>
            <a:r>
              <a:rPr lang="ru-RU" dirty="0"/>
              <a:t> </a:t>
            </a:r>
            <a:r>
              <a:rPr lang="ru-RU" dirty="0" err="1"/>
              <a:t>міжнародну</a:t>
            </a:r>
            <a:r>
              <a:rPr lang="ru-RU" dirty="0"/>
              <a:t> </a:t>
            </a:r>
            <a:r>
              <a:rPr lang="ru-RU" dirty="0" err="1"/>
              <a:t>технічну</a:t>
            </a:r>
            <a:r>
              <a:rPr lang="ru-RU" dirty="0"/>
              <a:t> </a:t>
            </a:r>
            <a:r>
              <a:rPr lang="ru-RU" dirty="0" err="1"/>
              <a:t>допомогу</a:t>
            </a:r>
            <a:r>
              <a:rPr lang="ru-RU" dirty="0"/>
              <a:t> </a:t>
            </a:r>
            <a:r>
              <a:rPr lang="ru-RU" dirty="0" err="1"/>
              <a:t>згідно</a:t>
            </a:r>
            <a:r>
              <a:rPr lang="ru-RU" dirty="0"/>
              <a:t> з </a:t>
            </a:r>
            <a:r>
              <a:rPr lang="ru-RU" dirty="0" err="1"/>
              <a:t>проєктом</a:t>
            </a:r>
            <a:r>
              <a:rPr lang="ru-RU" dirty="0"/>
              <a:t> (</a:t>
            </a:r>
            <a:r>
              <a:rPr lang="ru-RU" dirty="0" err="1"/>
              <a:t>програмою</a:t>
            </a:r>
            <a:r>
              <a:rPr lang="ru-RU" dirty="0"/>
              <a:t>).</a:t>
            </a:r>
            <a:r>
              <a:rPr lang="ru-RU" dirty="0" err="1"/>
              <a:t>субпідрядник</a:t>
            </a:r>
            <a:r>
              <a:rPr lang="ru-RU" dirty="0"/>
              <a:t> – будь-яка особа (резидент </a:t>
            </a:r>
            <a:r>
              <a:rPr lang="ru-RU" dirty="0" err="1"/>
              <a:t>або</a:t>
            </a:r>
            <a:r>
              <a:rPr lang="ru-RU" dirty="0"/>
              <a:t> нерезидент), </a:t>
            </a:r>
            <a:r>
              <a:rPr lang="ru-RU" dirty="0" err="1"/>
              <a:t>що</a:t>
            </a:r>
            <a:r>
              <a:rPr lang="ru-RU" dirty="0"/>
              <a:t> </a:t>
            </a:r>
            <a:r>
              <a:rPr lang="ru-RU" dirty="0" err="1"/>
              <a:t>має</a:t>
            </a:r>
            <a:r>
              <a:rPr lang="ru-RU" dirty="0"/>
              <a:t> </a:t>
            </a:r>
            <a:r>
              <a:rPr lang="ru-RU" dirty="0" err="1"/>
              <a:t>письмову</a:t>
            </a:r>
            <a:r>
              <a:rPr lang="ru-RU" dirty="0"/>
              <a:t> угоду з </a:t>
            </a:r>
            <a:r>
              <a:rPr lang="ru-RU" dirty="0" err="1"/>
              <a:t>виконавцем</a:t>
            </a:r>
            <a:r>
              <a:rPr lang="ru-RU" dirty="0"/>
              <a:t> </a:t>
            </a:r>
            <a:r>
              <a:rPr lang="ru-RU" dirty="0" err="1"/>
              <a:t>або</a:t>
            </a:r>
            <a:r>
              <a:rPr lang="ru-RU" dirty="0"/>
              <a:t> </a:t>
            </a:r>
            <a:r>
              <a:rPr lang="ru-RU" dirty="0" err="1"/>
              <a:t>реципієнтом</a:t>
            </a:r>
            <a:r>
              <a:rPr lang="ru-RU" dirty="0"/>
              <a:t>, </a:t>
            </a:r>
            <a:r>
              <a:rPr lang="ru-RU" dirty="0" err="1"/>
              <a:t>забезпечує</a:t>
            </a:r>
            <a:r>
              <a:rPr lang="ru-RU" dirty="0"/>
              <a:t> </a:t>
            </a:r>
            <a:r>
              <a:rPr lang="ru-RU" dirty="0" err="1"/>
              <a:t>реалізацію</a:t>
            </a:r>
            <a:r>
              <a:rPr lang="ru-RU" dirty="0"/>
              <a:t> проекту (</a:t>
            </a:r>
            <a:r>
              <a:rPr lang="ru-RU" dirty="0" err="1"/>
              <a:t>програми</a:t>
            </a:r>
            <a:r>
              <a:rPr lang="ru-RU" dirty="0"/>
              <a:t>) в </a:t>
            </a:r>
            <a:r>
              <a:rPr lang="ru-RU" dirty="0" err="1"/>
              <a:t>частині</a:t>
            </a:r>
            <a:r>
              <a:rPr lang="ru-RU" dirty="0"/>
              <a:t> </a:t>
            </a:r>
            <a:r>
              <a:rPr lang="ru-RU" dirty="0" err="1"/>
              <a:t>або</a:t>
            </a:r>
            <a:r>
              <a:rPr lang="ru-RU" dirty="0"/>
              <a:t> в </a:t>
            </a:r>
            <a:r>
              <a:rPr lang="ru-RU" dirty="0" err="1"/>
              <a:t>цілому</a:t>
            </a:r>
            <a:r>
              <a:rPr lang="ru-RU" dirty="0"/>
              <a:t> та проводить </a:t>
            </a:r>
            <a:r>
              <a:rPr lang="ru-RU" dirty="0" err="1"/>
              <a:t>процедури</a:t>
            </a:r>
            <a:r>
              <a:rPr lang="ru-RU" dirty="0"/>
              <a:t> </a:t>
            </a:r>
            <a:r>
              <a:rPr lang="ru-RU" dirty="0" err="1"/>
              <a:t>закупівлі</a:t>
            </a:r>
            <a:r>
              <a:rPr lang="ru-RU" dirty="0"/>
              <a:t> за </a:t>
            </a:r>
            <a:r>
              <a:rPr lang="ru-RU" dirty="0" err="1"/>
              <a:t>рахунок</a:t>
            </a:r>
            <a:r>
              <a:rPr lang="ru-RU" dirty="0"/>
              <a:t> </a:t>
            </a:r>
            <a:r>
              <a:rPr lang="ru-RU" dirty="0" err="1"/>
              <a:t>коштів</a:t>
            </a:r>
            <a:r>
              <a:rPr lang="ru-RU" dirty="0"/>
              <a:t> </a:t>
            </a:r>
            <a:r>
              <a:rPr lang="ru-RU" dirty="0" err="1"/>
              <a:t>міжнародної</a:t>
            </a:r>
            <a:r>
              <a:rPr lang="ru-RU" dirty="0"/>
              <a:t> </a:t>
            </a:r>
            <a:r>
              <a:rPr lang="ru-RU" dirty="0" err="1"/>
              <a:t>технічної</a:t>
            </a:r>
            <a:r>
              <a:rPr lang="ru-RU" dirty="0"/>
              <a:t> </a:t>
            </a:r>
            <a:r>
              <a:rPr lang="ru-RU" dirty="0" err="1"/>
              <a:t>допомоги</a:t>
            </a:r>
            <a:r>
              <a:rPr lang="ru-RU" dirty="0"/>
              <a:t> в рамках проекту (</a:t>
            </a:r>
            <a:r>
              <a:rPr lang="ru-RU" dirty="0" err="1"/>
              <a:t>програми</a:t>
            </a:r>
            <a:r>
              <a:rPr lang="ru-RU" dirty="0" smtClean="0"/>
              <a:t>).</a:t>
            </a:r>
            <a:endParaRPr lang="ru-RU" b="1" dirty="0"/>
          </a:p>
        </p:txBody>
      </p:sp>
      <p:sp>
        <p:nvSpPr>
          <p:cNvPr id="3" name="Заголовок 2"/>
          <p:cNvSpPr>
            <a:spLocks noGrp="1"/>
          </p:cNvSpPr>
          <p:nvPr>
            <p:ph type="title"/>
          </p:nvPr>
        </p:nvSpPr>
        <p:spPr>
          <a:xfrm>
            <a:off x="457200" y="836712"/>
            <a:ext cx="8219256" cy="432048"/>
          </a:xfrm>
        </p:spPr>
        <p:txBody>
          <a:bodyPr>
            <a:normAutofit fontScale="90000"/>
          </a:bodyPr>
          <a:lstStyle/>
          <a:p>
            <a:r>
              <a:rPr lang="uk-UA" i="1" dirty="0" smtClean="0"/>
              <a:t>Важливо про МТД</a:t>
            </a:r>
            <a:endParaRPr lang="ru-RU" i="1" dirty="0"/>
          </a:p>
        </p:txBody>
      </p:sp>
    </p:spTree>
    <p:extLst>
      <p:ext uri="{BB962C8B-B14F-4D97-AF65-F5344CB8AC3E}">
        <p14:creationId xmlns:p14="http://schemas.microsoft.com/office/powerpoint/2010/main" val="542853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39552" y="836712"/>
            <a:ext cx="8064896" cy="5328592"/>
          </a:xfrm>
        </p:spPr>
        <p:txBody>
          <a:bodyPr>
            <a:noAutofit/>
          </a:bodyPr>
          <a:lstStyle/>
          <a:p>
            <a:r>
              <a:rPr lang="ru-RU" sz="1200" dirty="0" err="1"/>
              <a:t>Проєкти</a:t>
            </a:r>
            <a:r>
              <a:rPr lang="ru-RU" sz="1200" dirty="0"/>
              <a:t> (</a:t>
            </a:r>
            <a:r>
              <a:rPr lang="ru-RU" sz="1200" dirty="0" err="1"/>
              <a:t>програми</a:t>
            </a:r>
            <a:r>
              <a:rPr lang="ru-RU" sz="1200" dirty="0"/>
              <a:t>) </a:t>
            </a:r>
            <a:r>
              <a:rPr lang="ru-RU" sz="1200" dirty="0" err="1"/>
              <a:t>підлягають</a:t>
            </a:r>
            <a:r>
              <a:rPr lang="ru-RU" sz="1200" dirty="0"/>
              <a:t> </a:t>
            </a:r>
            <a:r>
              <a:rPr lang="ru-RU" sz="1200" dirty="0" err="1"/>
              <a:t>обов’язковій</a:t>
            </a:r>
            <a:r>
              <a:rPr lang="ru-RU" sz="1200" dirty="0"/>
              <a:t> </a:t>
            </a:r>
            <a:r>
              <a:rPr lang="ru-RU" sz="1200" dirty="0" err="1"/>
              <a:t>державній</a:t>
            </a:r>
            <a:r>
              <a:rPr lang="ru-RU" sz="1200" dirty="0"/>
              <a:t> </a:t>
            </a:r>
            <a:r>
              <a:rPr lang="ru-RU" sz="1200" dirty="0" err="1"/>
              <a:t>реєстрації</a:t>
            </a:r>
            <a:r>
              <a:rPr lang="ru-RU" sz="1200" dirty="0"/>
              <a:t>, яка є </a:t>
            </a:r>
            <a:r>
              <a:rPr lang="ru-RU" sz="1200" dirty="0" err="1"/>
              <a:t>підставою</a:t>
            </a:r>
            <a:r>
              <a:rPr lang="ru-RU" sz="1200" dirty="0"/>
              <a:t> для </a:t>
            </a:r>
            <a:r>
              <a:rPr lang="ru-RU" sz="1200" dirty="0" err="1"/>
              <a:t>акредитації</a:t>
            </a:r>
            <a:r>
              <a:rPr lang="ru-RU" sz="1200" dirty="0"/>
              <a:t> </a:t>
            </a:r>
            <a:r>
              <a:rPr lang="ru-RU" sz="1200" dirty="0" err="1"/>
              <a:t>їх</a:t>
            </a:r>
            <a:r>
              <a:rPr lang="ru-RU" sz="1200" dirty="0"/>
              <a:t> </a:t>
            </a:r>
            <a:r>
              <a:rPr lang="ru-RU" sz="1200" dirty="0" err="1"/>
              <a:t>виконавців</a:t>
            </a:r>
            <a:r>
              <a:rPr lang="ru-RU" sz="1200" dirty="0"/>
              <a:t>, а </a:t>
            </a:r>
            <a:r>
              <a:rPr lang="ru-RU" sz="1200" dirty="0" err="1"/>
              <a:t>також</a:t>
            </a:r>
            <a:r>
              <a:rPr lang="ru-RU" sz="1200" dirty="0"/>
              <a:t> </a:t>
            </a:r>
            <a:r>
              <a:rPr lang="ru-RU" sz="1200" dirty="0" err="1"/>
              <a:t>реалізації</a:t>
            </a:r>
            <a:r>
              <a:rPr lang="ru-RU" sz="1200" dirty="0"/>
              <a:t> права на </a:t>
            </a:r>
            <a:r>
              <a:rPr lang="ru-RU" sz="1200" dirty="0" err="1"/>
              <a:t>одержання</a:t>
            </a:r>
            <a:r>
              <a:rPr lang="ru-RU" sz="1200" dirty="0"/>
              <a:t> </a:t>
            </a:r>
            <a:r>
              <a:rPr lang="ru-RU" sz="1200" dirty="0" err="1"/>
              <a:t>відповідних</a:t>
            </a:r>
            <a:r>
              <a:rPr lang="ru-RU" sz="1200" dirty="0"/>
              <a:t> </a:t>
            </a:r>
            <a:r>
              <a:rPr lang="ru-RU" sz="1200" dirty="0" err="1"/>
              <a:t>пільг</a:t>
            </a:r>
            <a:r>
              <a:rPr lang="ru-RU" sz="1200" dirty="0"/>
              <a:t>, </a:t>
            </a:r>
            <a:r>
              <a:rPr lang="ru-RU" sz="1200" dirty="0" err="1"/>
              <a:t>привілеїв</a:t>
            </a:r>
            <a:r>
              <a:rPr lang="ru-RU" sz="1200" dirty="0"/>
              <a:t>, </a:t>
            </a:r>
            <a:r>
              <a:rPr lang="ru-RU" sz="1200" dirty="0" err="1"/>
              <a:t>імунітетів</a:t>
            </a:r>
            <a:r>
              <a:rPr lang="ru-RU" sz="1200" dirty="0"/>
              <a:t>, </a:t>
            </a:r>
            <a:r>
              <a:rPr lang="ru-RU" sz="1200" dirty="0" err="1"/>
              <a:t>передбачених</a:t>
            </a:r>
            <a:r>
              <a:rPr lang="ru-RU" sz="1200" dirty="0"/>
              <a:t> </a:t>
            </a:r>
            <a:r>
              <a:rPr lang="ru-RU" sz="1200" dirty="0" err="1"/>
              <a:t>законодавством</a:t>
            </a:r>
            <a:r>
              <a:rPr lang="ru-RU" sz="1200" dirty="0"/>
              <a:t> та </a:t>
            </a:r>
            <a:r>
              <a:rPr lang="ru-RU" sz="1200" dirty="0" err="1"/>
              <a:t>міжнародними</a:t>
            </a:r>
            <a:r>
              <a:rPr lang="ru-RU" sz="1200" dirty="0"/>
              <a:t> договорами </a:t>
            </a:r>
            <a:r>
              <a:rPr lang="ru-RU" sz="1200" dirty="0" err="1"/>
              <a:t>України</a:t>
            </a:r>
            <a:r>
              <a:rPr lang="ru-RU" sz="1200" dirty="0"/>
              <a:t> (</a:t>
            </a:r>
            <a:r>
              <a:rPr lang="ru-RU" sz="1200" dirty="0">
                <a:hlinkClick r:id="rId2"/>
              </a:rPr>
              <a:t>п. 11</a:t>
            </a:r>
            <a:r>
              <a:rPr lang="ru-RU" sz="1200" dirty="0"/>
              <a:t> та </a:t>
            </a:r>
            <a:r>
              <a:rPr lang="ru-RU" sz="1200" dirty="0">
                <a:hlinkClick r:id="rId2"/>
              </a:rPr>
              <a:t>п. 12 Порядку №153</a:t>
            </a:r>
            <a:r>
              <a:rPr lang="ru-RU" sz="1200" dirty="0" smtClean="0"/>
              <a:t>).</a:t>
            </a:r>
            <a:endParaRPr lang="ru-RU" sz="1200" dirty="0"/>
          </a:p>
          <a:p>
            <a:r>
              <a:rPr lang="ru-RU" sz="1200" dirty="0" err="1"/>
              <a:t>Державна</a:t>
            </a:r>
            <a:r>
              <a:rPr lang="ru-RU" sz="1200" dirty="0"/>
              <a:t> </a:t>
            </a:r>
            <a:r>
              <a:rPr lang="ru-RU" sz="1200" dirty="0" err="1"/>
              <a:t>реєстрація</a:t>
            </a:r>
            <a:r>
              <a:rPr lang="ru-RU" sz="1200" dirty="0"/>
              <a:t> </a:t>
            </a:r>
            <a:r>
              <a:rPr lang="ru-RU" sz="1200" dirty="0" err="1"/>
              <a:t>проєкту</a:t>
            </a:r>
            <a:r>
              <a:rPr lang="ru-RU" sz="1200" dirty="0"/>
              <a:t> (</a:t>
            </a:r>
            <a:r>
              <a:rPr lang="ru-RU" sz="1200" dirty="0" err="1"/>
              <a:t>програми</a:t>
            </a:r>
            <a:r>
              <a:rPr lang="ru-RU" sz="1200" dirty="0"/>
              <a:t>) </a:t>
            </a:r>
            <a:r>
              <a:rPr lang="ru-RU" sz="1200" dirty="0" err="1"/>
              <a:t>підтверджується</a:t>
            </a:r>
            <a:r>
              <a:rPr lang="ru-RU" sz="1200" dirty="0"/>
              <a:t> </a:t>
            </a:r>
            <a:r>
              <a:rPr lang="ru-RU" sz="1200" b="1" dirty="0" err="1"/>
              <a:t>реєстраційною</a:t>
            </a:r>
            <a:r>
              <a:rPr lang="ru-RU" sz="1200" b="1" dirty="0"/>
              <a:t> </a:t>
            </a:r>
            <a:r>
              <a:rPr lang="ru-RU" sz="1200" b="1" dirty="0" err="1"/>
              <a:t>карткою</a:t>
            </a:r>
            <a:r>
              <a:rPr lang="ru-RU" sz="1200" b="1" dirty="0"/>
              <a:t> </a:t>
            </a:r>
            <a:r>
              <a:rPr lang="ru-RU" sz="1200" b="1" dirty="0" err="1"/>
              <a:t>проєкту</a:t>
            </a:r>
            <a:r>
              <a:rPr lang="ru-RU" sz="1200" dirty="0"/>
              <a:t> (</a:t>
            </a:r>
            <a:r>
              <a:rPr lang="ru-RU" sz="1200" dirty="0" err="1"/>
              <a:t>програми</a:t>
            </a:r>
            <a:r>
              <a:rPr lang="ru-RU" sz="1200" dirty="0"/>
              <a:t>), </a:t>
            </a:r>
            <a:r>
              <a:rPr lang="ru-RU" sz="1200" dirty="0" err="1"/>
              <a:t>складеною</a:t>
            </a:r>
            <a:r>
              <a:rPr lang="ru-RU" sz="1200" dirty="0"/>
              <a:t> за формою </a:t>
            </a:r>
            <a:r>
              <a:rPr lang="ru-RU" sz="1200" dirty="0" err="1"/>
              <a:t>згідно</a:t>
            </a:r>
            <a:r>
              <a:rPr lang="ru-RU" sz="1200" dirty="0"/>
              <a:t> з </a:t>
            </a:r>
            <a:r>
              <a:rPr lang="ru-RU" sz="1200" dirty="0" err="1">
                <a:hlinkClick r:id="rId3"/>
              </a:rPr>
              <a:t>додатком</a:t>
            </a:r>
            <a:r>
              <a:rPr lang="ru-RU" sz="1200" dirty="0">
                <a:hlinkClick r:id="rId3"/>
              </a:rPr>
              <a:t> 1 до Порядку №</a:t>
            </a:r>
            <a:r>
              <a:rPr lang="ru-RU" sz="1200" dirty="0" smtClean="0">
                <a:hlinkClick r:id="rId3"/>
              </a:rPr>
              <a:t>153</a:t>
            </a:r>
            <a:endParaRPr lang="ru-RU" sz="1200" dirty="0"/>
          </a:p>
          <a:p>
            <a:r>
              <a:rPr lang="ru-RU" sz="1200" dirty="0">
                <a:hlinkClick r:id="rId2"/>
              </a:rPr>
              <a:t>Пунктом 23 Порядку №153</a:t>
            </a:r>
            <a:r>
              <a:rPr lang="ru-RU" sz="1200" dirty="0"/>
              <a:t> </a:t>
            </a:r>
            <a:r>
              <a:rPr lang="ru-RU" sz="1200" dirty="0" err="1"/>
              <a:t>визначено</a:t>
            </a:r>
            <a:r>
              <a:rPr lang="ru-RU" sz="1200" dirty="0"/>
              <a:t>, </a:t>
            </a:r>
            <a:r>
              <a:rPr lang="ru-RU" sz="1200" dirty="0" err="1"/>
              <a:t>що</a:t>
            </a:r>
            <a:r>
              <a:rPr lang="ru-RU" sz="1200" dirty="0"/>
              <a:t> </a:t>
            </a:r>
            <a:r>
              <a:rPr lang="ru-RU" sz="1200" b="1" dirty="0" err="1"/>
              <a:t>виконавець</a:t>
            </a:r>
            <a:r>
              <a:rPr lang="ru-RU" sz="1200" b="1" dirty="0"/>
              <a:t> та </a:t>
            </a:r>
            <a:r>
              <a:rPr lang="ru-RU" sz="1200" b="1" dirty="0" err="1"/>
              <a:t>субпідрядник</a:t>
            </a:r>
            <a:r>
              <a:rPr lang="ru-RU" sz="1200" dirty="0"/>
              <a:t>, </a:t>
            </a:r>
            <a:r>
              <a:rPr lang="ru-RU" sz="1200" b="1" dirty="0" err="1"/>
              <a:t>що</a:t>
            </a:r>
            <a:r>
              <a:rPr lang="ru-RU" sz="1200" b="1" dirty="0"/>
              <a:t> </a:t>
            </a:r>
            <a:r>
              <a:rPr lang="ru-RU" sz="1200" b="1" dirty="0" err="1"/>
              <a:t>реалізують</a:t>
            </a:r>
            <a:r>
              <a:rPr lang="ru-RU" sz="1200" b="1" dirty="0"/>
              <a:t> право на </a:t>
            </a:r>
            <a:r>
              <a:rPr lang="ru-RU" sz="1200" b="1" dirty="0" err="1"/>
              <a:t>податкові</a:t>
            </a:r>
            <a:r>
              <a:rPr lang="ru-RU" sz="1200" b="1" dirty="0"/>
              <a:t> </a:t>
            </a:r>
            <a:r>
              <a:rPr lang="ru-RU" sz="1200" b="1" dirty="0" err="1"/>
              <a:t>пільги</a:t>
            </a:r>
            <a:r>
              <a:rPr lang="ru-RU" sz="1200" dirty="0"/>
              <a:t>, </a:t>
            </a:r>
            <a:r>
              <a:rPr lang="ru-RU" sz="1200" dirty="0" err="1"/>
              <a:t>передбачені</a:t>
            </a:r>
            <a:r>
              <a:rPr lang="ru-RU" sz="1200" dirty="0"/>
              <a:t> </a:t>
            </a:r>
            <a:r>
              <a:rPr lang="ru-RU" sz="1200" dirty="0" err="1"/>
              <a:t>законодавством</a:t>
            </a:r>
            <a:r>
              <a:rPr lang="ru-RU" sz="1200" dirty="0"/>
              <a:t> та </a:t>
            </a:r>
            <a:r>
              <a:rPr lang="ru-RU" sz="1200" dirty="0" err="1"/>
              <a:t>міжнародними</a:t>
            </a:r>
            <a:r>
              <a:rPr lang="ru-RU" sz="1200" dirty="0"/>
              <a:t> договорами </a:t>
            </a:r>
            <a:r>
              <a:rPr lang="ru-RU" sz="1200" dirty="0" err="1"/>
              <a:t>України</a:t>
            </a:r>
            <a:r>
              <a:rPr lang="ru-RU" sz="1200" dirty="0"/>
              <a:t> (</a:t>
            </a:r>
            <a:r>
              <a:rPr lang="ru-RU" sz="1200" dirty="0" err="1"/>
              <a:t>крім</a:t>
            </a:r>
            <a:r>
              <a:rPr lang="ru-RU" sz="1200" dirty="0"/>
              <a:t> </a:t>
            </a:r>
            <a:r>
              <a:rPr lang="ru-RU" sz="1200" dirty="0" err="1"/>
              <a:t>договорів</a:t>
            </a:r>
            <a:r>
              <a:rPr lang="ru-RU" sz="1200" dirty="0"/>
              <a:t>, </a:t>
            </a:r>
            <a:r>
              <a:rPr lang="ru-RU" sz="1200" dirty="0" err="1"/>
              <a:t>пов’язаних</a:t>
            </a:r>
            <a:r>
              <a:rPr lang="ru-RU" sz="1200" dirty="0"/>
              <a:t> </a:t>
            </a:r>
            <a:r>
              <a:rPr lang="ru-RU" sz="1200" dirty="0" err="1"/>
              <a:t>із</a:t>
            </a:r>
            <a:r>
              <a:rPr lang="ru-RU" sz="1200" dirty="0"/>
              <a:t> </a:t>
            </a:r>
            <a:r>
              <a:rPr lang="ru-RU" sz="1200" dirty="0" err="1"/>
              <a:t>виконанням</a:t>
            </a:r>
            <a:r>
              <a:rPr lang="ru-RU" sz="1200" dirty="0"/>
              <a:t> </a:t>
            </a:r>
            <a:r>
              <a:rPr lang="ru-RU" sz="1200" dirty="0" err="1"/>
              <a:t>робіт</a:t>
            </a:r>
            <a:r>
              <a:rPr lang="ru-RU" sz="1200" dirty="0"/>
              <a:t> з </a:t>
            </a:r>
            <a:r>
              <a:rPr lang="ru-RU" sz="1200" dirty="0" err="1"/>
              <a:t>підготовки</a:t>
            </a:r>
            <a:r>
              <a:rPr lang="ru-RU" sz="1200" dirty="0"/>
              <a:t> до </a:t>
            </a:r>
            <a:r>
              <a:rPr lang="ru-RU" sz="1200" dirty="0" err="1"/>
              <a:t>зняття</a:t>
            </a:r>
            <a:r>
              <a:rPr lang="ru-RU" sz="1200" dirty="0"/>
              <a:t> і </a:t>
            </a:r>
            <a:r>
              <a:rPr lang="ru-RU" sz="1200" dirty="0" err="1"/>
              <a:t>зняття</a:t>
            </a:r>
            <a:r>
              <a:rPr lang="ru-RU" sz="1200" dirty="0"/>
              <a:t> </a:t>
            </a:r>
            <a:r>
              <a:rPr lang="ru-RU" sz="1200" dirty="0" err="1"/>
              <a:t>енергоблоків</a:t>
            </a:r>
            <a:r>
              <a:rPr lang="ru-RU" sz="1200" dirty="0"/>
              <a:t> </a:t>
            </a:r>
            <a:r>
              <a:rPr lang="ru-RU" sz="1200" dirty="0" err="1"/>
              <a:t>Чорнобильської</a:t>
            </a:r>
            <a:r>
              <a:rPr lang="ru-RU" sz="1200" dirty="0"/>
              <a:t> АЕС з </a:t>
            </a:r>
            <a:r>
              <a:rPr lang="ru-RU" sz="1200" dirty="0" err="1"/>
              <a:t>експлуатації</a:t>
            </a:r>
            <a:r>
              <a:rPr lang="ru-RU" sz="1200" dirty="0"/>
              <a:t> та </a:t>
            </a:r>
            <a:r>
              <a:rPr lang="ru-RU" sz="1200" dirty="0" err="1"/>
              <a:t>перетворення</a:t>
            </a:r>
            <a:r>
              <a:rPr lang="ru-RU" sz="1200" dirty="0"/>
              <a:t> </a:t>
            </a:r>
            <a:r>
              <a:rPr lang="ru-RU" sz="1200" dirty="0" err="1"/>
              <a:t>об’єкта</a:t>
            </a:r>
            <a:r>
              <a:rPr lang="ru-RU" sz="1200" dirty="0"/>
              <a:t> «</a:t>
            </a:r>
            <a:r>
              <a:rPr lang="ru-RU" sz="1200" dirty="0" err="1"/>
              <a:t>Укриття</a:t>
            </a:r>
            <a:r>
              <a:rPr lang="ru-RU" sz="1200" dirty="0"/>
              <a:t>» на </a:t>
            </a:r>
            <a:r>
              <a:rPr lang="ru-RU" sz="1200" dirty="0" err="1"/>
              <a:t>екологічно</a:t>
            </a:r>
            <a:r>
              <a:rPr lang="ru-RU" sz="1200" dirty="0"/>
              <a:t> </a:t>
            </a:r>
            <a:r>
              <a:rPr lang="ru-RU" sz="1200" dirty="0" err="1"/>
              <a:t>безпечну</a:t>
            </a:r>
            <a:r>
              <a:rPr lang="ru-RU" sz="1200" dirty="0"/>
              <a:t> систему), </a:t>
            </a:r>
            <a:r>
              <a:rPr lang="ru-RU" sz="1200" b="1" dirty="0" err="1"/>
              <a:t>щомісяця</a:t>
            </a:r>
            <a:r>
              <a:rPr lang="ru-RU" sz="1200" b="1" dirty="0"/>
              <a:t> до 20 числа </a:t>
            </a:r>
            <a:r>
              <a:rPr lang="ru-RU" sz="1200" b="1" dirty="0" err="1"/>
              <a:t>складає</a:t>
            </a:r>
            <a:r>
              <a:rPr lang="ru-RU" sz="1200" b="1" dirty="0"/>
              <a:t> та </a:t>
            </a:r>
            <a:r>
              <a:rPr lang="ru-RU" sz="1200" b="1" dirty="0" err="1"/>
              <a:t>подає</a:t>
            </a:r>
            <a:r>
              <a:rPr lang="ru-RU" sz="1200" b="1" dirty="0"/>
              <a:t> в </a:t>
            </a:r>
            <a:r>
              <a:rPr lang="ru-RU" sz="1200" b="1" dirty="0" err="1"/>
              <a:t>письмовому</a:t>
            </a:r>
            <a:r>
              <a:rPr lang="ru-RU" sz="1200" b="1" dirty="0"/>
              <a:t> та </a:t>
            </a:r>
            <a:r>
              <a:rPr lang="ru-RU" sz="1200" b="1" dirty="0" err="1"/>
              <a:t>електронному</a:t>
            </a:r>
            <a:r>
              <a:rPr lang="ru-RU" sz="1200" b="1" dirty="0"/>
              <a:t> </a:t>
            </a:r>
            <a:r>
              <a:rPr lang="ru-RU" sz="1200" b="1" dirty="0" err="1"/>
              <a:t>вигляді</a:t>
            </a:r>
            <a:r>
              <a:rPr lang="ru-RU" sz="1200" b="1" dirty="0"/>
              <a:t> </a:t>
            </a:r>
            <a:r>
              <a:rPr lang="ru-RU" sz="1200" b="1" dirty="0" err="1"/>
              <a:t>органові</a:t>
            </a:r>
            <a:r>
              <a:rPr lang="ru-RU" sz="1200" b="1" dirty="0"/>
              <a:t> ДПС</a:t>
            </a:r>
            <a:r>
              <a:rPr lang="ru-RU" sz="1200" dirty="0"/>
              <a:t>, в </a:t>
            </a:r>
            <a:r>
              <a:rPr lang="ru-RU" sz="1200" dirty="0" err="1"/>
              <a:t>якому</a:t>
            </a:r>
            <a:r>
              <a:rPr lang="ru-RU" sz="1200" dirty="0"/>
              <a:t> </a:t>
            </a:r>
            <a:r>
              <a:rPr lang="ru-RU" sz="1200" dirty="0" err="1"/>
              <a:t>перебуває</a:t>
            </a:r>
            <a:r>
              <a:rPr lang="ru-RU" sz="1200" dirty="0"/>
              <a:t> на </a:t>
            </a:r>
            <a:r>
              <a:rPr lang="ru-RU" sz="1200" dirty="0" err="1"/>
              <a:t>обліку</a:t>
            </a:r>
            <a:r>
              <a:rPr lang="ru-RU" sz="1200" dirty="0"/>
              <a:t> як </a:t>
            </a:r>
            <a:r>
              <a:rPr lang="ru-RU" sz="1200" dirty="0" err="1"/>
              <a:t>платник</a:t>
            </a:r>
            <a:r>
              <a:rPr lang="ru-RU" sz="1200" dirty="0"/>
              <a:t> </a:t>
            </a:r>
            <a:r>
              <a:rPr lang="ru-RU" sz="1200" dirty="0" err="1"/>
              <a:t>податків</a:t>
            </a:r>
            <a:r>
              <a:rPr lang="ru-RU" sz="1200" dirty="0"/>
              <a:t>, </a:t>
            </a:r>
            <a:r>
              <a:rPr lang="ru-RU" sz="1200" b="1" dirty="0" err="1"/>
              <a:t>інформаційне</a:t>
            </a:r>
            <a:r>
              <a:rPr lang="ru-RU" sz="1200" b="1" dirty="0"/>
              <a:t> </a:t>
            </a:r>
            <a:r>
              <a:rPr lang="ru-RU" sz="1200" b="1" dirty="0" err="1"/>
              <a:t>підтвердження</a:t>
            </a:r>
            <a:r>
              <a:rPr lang="ru-RU" sz="1200" b="1" dirty="0"/>
              <a:t> за формою </a:t>
            </a:r>
            <a:r>
              <a:rPr lang="ru-RU" sz="1200" b="1" dirty="0" err="1"/>
              <a:t>згідно</a:t>
            </a:r>
            <a:r>
              <a:rPr lang="ru-RU" sz="1200" b="1" dirty="0"/>
              <a:t> з </a:t>
            </a:r>
            <a:r>
              <a:rPr lang="ru-RU" sz="1200" b="1" dirty="0" err="1"/>
              <a:t>додатком</a:t>
            </a:r>
            <a:r>
              <a:rPr lang="ru-RU" sz="1200" b="1" dirty="0"/>
              <a:t> 8</a:t>
            </a:r>
            <a:r>
              <a:rPr lang="ru-RU" sz="1200" dirty="0"/>
              <a:t> до </a:t>
            </a:r>
            <a:r>
              <a:rPr lang="ru-RU" sz="1200" dirty="0" err="1"/>
              <a:t>цього</a:t>
            </a:r>
            <a:r>
              <a:rPr lang="ru-RU" sz="1200" dirty="0"/>
              <a:t> Порядку. У </a:t>
            </a:r>
            <a:r>
              <a:rPr lang="ru-RU" sz="1200" dirty="0" err="1"/>
              <a:t>разі</a:t>
            </a:r>
            <a:r>
              <a:rPr lang="ru-RU" sz="1200" dirty="0"/>
              <a:t> коли </a:t>
            </a:r>
            <a:r>
              <a:rPr lang="ru-RU" sz="1200" dirty="0" err="1"/>
              <a:t>виконавцем</a:t>
            </a:r>
            <a:r>
              <a:rPr lang="ru-RU" sz="1200" dirty="0"/>
              <a:t> є </a:t>
            </a:r>
            <a:r>
              <a:rPr lang="ru-RU" sz="1200" dirty="0" err="1"/>
              <a:t>юридична</a:t>
            </a:r>
            <a:r>
              <a:rPr lang="ru-RU" sz="1200" dirty="0"/>
              <a:t> особа – нерезидент, </a:t>
            </a:r>
            <a:r>
              <a:rPr lang="ru-RU" sz="1200" dirty="0" err="1"/>
              <a:t>що</a:t>
            </a:r>
            <a:r>
              <a:rPr lang="ru-RU" sz="1200" dirty="0"/>
              <a:t> не </a:t>
            </a:r>
            <a:r>
              <a:rPr lang="ru-RU" sz="1200" dirty="0" err="1"/>
              <a:t>перебуває</a:t>
            </a:r>
            <a:r>
              <a:rPr lang="ru-RU" sz="1200" dirty="0"/>
              <a:t> на </a:t>
            </a:r>
            <a:r>
              <a:rPr lang="ru-RU" sz="1200" dirty="0" err="1"/>
              <a:t>обліку</a:t>
            </a:r>
            <a:r>
              <a:rPr lang="ru-RU" sz="1200" dirty="0"/>
              <a:t> як </a:t>
            </a:r>
            <a:r>
              <a:rPr lang="ru-RU" sz="1200" dirty="0" err="1"/>
              <a:t>платник</a:t>
            </a:r>
            <a:r>
              <a:rPr lang="ru-RU" sz="1200" dirty="0"/>
              <a:t> </a:t>
            </a:r>
            <a:r>
              <a:rPr lang="ru-RU" sz="1200" dirty="0" err="1"/>
              <a:t>податків</a:t>
            </a:r>
            <a:r>
              <a:rPr lang="ru-RU" sz="1200" dirty="0"/>
              <a:t>, </a:t>
            </a:r>
            <a:r>
              <a:rPr lang="ru-RU" sz="1200" dirty="0" err="1"/>
              <a:t>інформаційне</a:t>
            </a:r>
            <a:r>
              <a:rPr lang="ru-RU" sz="1200" dirty="0"/>
              <a:t> </a:t>
            </a:r>
            <a:r>
              <a:rPr lang="ru-RU" sz="1200" dirty="0" err="1"/>
              <a:t>підтвердження</a:t>
            </a:r>
            <a:r>
              <a:rPr lang="ru-RU" sz="1200" dirty="0"/>
              <a:t> </a:t>
            </a:r>
            <a:r>
              <a:rPr lang="ru-RU" sz="1200" dirty="0" err="1"/>
              <a:t>подається</a:t>
            </a:r>
            <a:r>
              <a:rPr lang="ru-RU" sz="1200" dirty="0"/>
              <a:t> в </a:t>
            </a:r>
            <a:r>
              <a:rPr lang="ru-RU" sz="1200" dirty="0" err="1"/>
              <a:t>письмовому</a:t>
            </a:r>
            <a:r>
              <a:rPr lang="ru-RU" sz="1200" dirty="0"/>
              <a:t> та </a:t>
            </a:r>
            <a:r>
              <a:rPr lang="ru-RU" sz="1200" dirty="0" err="1"/>
              <a:t>електронному</a:t>
            </a:r>
            <a:r>
              <a:rPr lang="ru-RU" sz="1200" dirty="0"/>
              <a:t> </a:t>
            </a:r>
            <a:r>
              <a:rPr lang="ru-RU" sz="1200" dirty="0" err="1"/>
              <a:t>вигляді</a:t>
            </a:r>
            <a:r>
              <a:rPr lang="ru-RU" sz="1200" dirty="0"/>
              <a:t> </a:t>
            </a:r>
            <a:r>
              <a:rPr lang="ru-RU" sz="1200" dirty="0" err="1"/>
              <a:t>органові</a:t>
            </a:r>
            <a:r>
              <a:rPr lang="ru-RU" sz="1200" dirty="0"/>
              <a:t> ДПС за </a:t>
            </a:r>
            <a:r>
              <a:rPr lang="ru-RU" sz="1200" dirty="0" err="1"/>
              <a:t>адресою</a:t>
            </a:r>
            <a:r>
              <a:rPr lang="ru-RU" sz="1200" dirty="0"/>
              <a:t> </a:t>
            </a:r>
            <a:r>
              <a:rPr lang="ru-RU" sz="1200" dirty="0" err="1"/>
              <a:t>акредитації</a:t>
            </a:r>
            <a:r>
              <a:rPr lang="ru-RU" sz="1200" dirty="0"/>
              <a:t> </a:t>
            </a:r>
            <a:r>
              <a:rPr lang="ru-RU" sz="1200" dirty="0" err="1"/>
              <a:t>такої</a:t>
            </a:r>
            <a:r>
              <a:rPr lang="ru-RU" sz="1200" dirty="0"/>
              <a:t> особи на </a:t>
            </a:r>
            <a:r>
              <a:rPr lang="ru-RU" sz="1200" dirty="0" err="1"/>
              <a:t>території</a:t>
            </a:r>
            <a:r>
              <a:rPr lang="ru-RU" sz="1200" dirty="0"/>
              <a:t> </a:t>
            </a:r>
            <a:r>
              <a:rPr lang="ru-RU" sz="1200" dirty="0" err="1"/>
              <a:t>України</a:t>
            </a:r>
            <a:r>
              <a:rPr lang="ru-RU" sz="1200" dirty="0"/>
              <a:t> та в </a:t>
            </a:r>
            <a:r>
              <a:rPr lang="ru-RU" sz="1200" dirty="0" err="1"/>
              <a:t>копії</a:t>
            </a:r>
            <a:r>
              <a:rPr lang="ru-RU" sz="1200" dirty="0"/>
              <a:t> </a:t>
            </a:r>
            <a:r>
              <a:rPr lang="ru-RU" sz="1200" dirty="0" err="1"/>
              <a:t>Секретаріатові</a:t>
            </a:r>
            <a:r>
              <a:rPr lang="ru-RU" sz="1200" dirty="0"/>
              <a:t> </a:t>
            </a:r>
            <a:r>
              <a:rPr lang="ru-RU" sz="1200" dirty="0" err="1"/>
              <a:t>Кабінету</a:t>
            </a:r>
            <a:r>
              <a:rPr lang="ru-RU" sz="1200" dirty="0"/>
              <a:t> </a:t>
            </a:r>
            <a:r>
              <a:rPr lang="ru-RU" sz="1200" dirty="0" err="1"/>
              <a:t>Міністрів</a:t>
            </a:r>
            <a:r>
              <a:rPr lang="ru-RU" sz="1200" dirty="0"/>
              <a:t> </a:t>
            </a:r>
            <a:r>
              <a:rPr lang="ru-RU" sz="1200" dirty="0" err="1"/>
              <a:t>України</a:t>
            </a:r>
            <a:r>
              <a:rPr lang="ru-RU" sz="1200" dirty="0" smtClean="0"/>
              <a:t>.</a:t>
            </a:r>
            <a:endParaRPr lang="ru-RU" sz="1200" dirty="0"/>
          </a:p>
          <a:p>
            <a:r>
              <a:rPr lang="ru-RU" sz="1200" dirty="0" err="1"/>
              <a:t>Також</a:t>
            </a:r>
            <a:r>
              <a:rPr lang="ru-RU" sz="1200" dirty="0"/>
              <a:t>, </a:t>
            </a:r>
            <a:r>
              <a:rPr lang="ru-RU" sz="1200" dirty="0" err="1"/>
              <a:t>звертаємо</a:t>
            </a:r>
            <a:r>
              <a:rPr lang="ru-RU" sz="1200" dirty="0"/>
              <a:t> </a:t>
            </a:r>
            <a:r>
              <a:rPr lang="ru-RU" sz="1200" dirty="0" err="1"/>
              <a:t>увагу</a:t>
            </a:r>
            <a:r>
              <a:rPr lang="ru-RU" sz="1200" dirty="0"/>
              <a:t>, </a:t>
            </a:r>
            <a:r>
              <a:rPr lang="ru-RU" sz="1200" dirty="0" err="1"/>
              <a:t>що</a:t>
            </a:r>
            <a:r>
              <a:rPr lang="ru-RU" sz="1200" dirty="0"/>
              <a:t> </a:t>
            </a:r>
            <a:r>
              <a:rPr lang="ru-RU" sz="1200" dirty="0" err="1"/>
              <a:t>податковий</a:t>
            </a:r>
            <a:r>
              <a:rPr lang="ru-RU" sz="1200" dirty="0"/>
              <a:t> орган у </a:t>
            </a:r>
            <a:r>
              <a:rPr lang="ru-RU" sz="1200" dirty="0" err="1"/>
              <a:t>своїх</a:t>
            </a:r>
            <a:r>
              <a:rPr lang="ru-RU" sz="1200" dirty="0"/>
              <a:t> ІПК (</a:t>
            </a:r>
            <a:r>
              <a:rPr lang="ru-RU" sz="1200" dirty="0" err="1"/>
              <a:t>наприклад</a:t>
            </a:r>
            <a:r>
              <a:rPr lang="ru-RU" sz="1200" dirty="0"/>
              <a:t> </a:t>
            </a:r>
            <a:r>
              <a:rPr lang="ru-RU" sz="1200" dirty="0" err="1"/>
              <a:t>від</a:t>
            </a:r>
            <a:r>
              <a:rPr lang="ru-RU" sz="1200" dirty="0"/>
              <a:t> 08.01.2026 №170/ІПК/99-00-21-03-02, </a:t>
            </a:r>
            <a:r>
              <a:rPr lang="ru-RU" sz="1200" dirty="0" err="1"/>
              <a:t>від</a:t>
            </a:r>
            <a:r>
              <a:rPr lang="ru-RU" sz="1200" dirty="0"/>
              <a:t> 30.12.2025 7003/ІПК/99-00-21-03-02,</a:t>
            </a:r>
            <a:r>
              <a:rPr lang="ru-RU" sz="1200" b="1" dirty="0"/>
              <a:t> </a:t>
            </a:r>
            <a:r>
              <a:rPr lang="ru-RU" sz="1200" dirty="0" err="1"/>
              <a:t>від</a:t>
            </a:r>
            <a:r>
              <a:rPr lang="ru-RU" sz="1200" dirty="0"/>
              <a:t> 30.12.2025 №6974/ІПК/26-15-04-01-06) на </a:t>
            </a:r>
            <a:r>
              <a:rPr lang="ru-RU" sz="1200" dirty="0" err="1"/>
              <a:t>питання</a:t>
            </a:r>
            <a:r>
              <a:rPr lang="ru-RU" sz="1200" dirty="0"/>
              <a:t> «</a:t>
            </a:r>
            <a:r>
              <a:rPr lang="ru-RU" sz="1200" dirty="0" err="1"/>
              <a:t>які</a:t>
            </a:r>
            <a:r>
              <a:rPr lang="ru-RU" sz="1200" dirty="0"/>
              <a:t> </a:t>
            </a:r>
            <a:r>
              <a:rPr lang="ru-RU" sz="1200" dirty="0" err="1"/>
              <a:t>документи</a:t>
            </a:r>
            <a:r>
              <a:rPr lang="ru-RU" sz="1200" dirty="0"/>
              <a:t> </a:t>
            </a:r>
            <a:r>
              <a:rPr lang="ru-RU" sz="1200" dirty="0" err="1"/>
              <a:t>необхідні</a:t>
            </a:r>
            <a:r>
              <a:rPr lang="ru-RU" sz="1200" dirty="0"/>
              <a:t> для </a:t>
            </a:r>
            <a:r>
              <a:rPr lang="ru-RU" sz="1200" dirty="0" err="1"/>
              <a:t>підтвердження</a:t>
            </a:r>
            <a:r>
              <a:rPr lang="ru-RU" sz="1200" dirty="0"/>
              <a:t> права </a:t>
            </a:r>
            <a:r>
              <a:rPr lang="ru-RU" sz="1200" dirty="0" err="1"/>
              <a:t>Товариства</a:t>
            </a:r>
            <a:r>
              <a:rPr lang="ru-RU" sz="1200" dirty="0"/>
              <a:t> на </a:t>
            </a:r>
            <a:r>
              <a:rPr lang="ru-RU" sz="1200" dirty="0" err="1"/>
              <a:t>застосування</a:t>
            </a:r>
            <a:r>
              <a:rPr lang="ru-RU" sz="1200" dirty="0"/>
              <a:t> </a:t>
            </a:r>
            <a:r>
              <a:rPr lang="ru-RU" sz="1200" dirty="0" err="1"/>
              <a:t>звільнення</a:t>
            </a:r>
            <a:r>
              <a:rPr lang="ru-RU" sz="1200" dirty="0"/>
              <a:t> </a:t>
            </a:r>
            <a:r>
              <a:rPr lang="ru-RU" sz="1200" dirty="0" err="1"/>
              <a:t>від</a:t>
            </a:r>
            <a:r>
              <a:rPr lang="ru-RU" sz="1200" dirty="0"/>
              <a:t> </a:t>
            </a:r>
            <a:r>
              <a:rPr lang="ru-RU" sz="1200" dirty="0" err="1"/>
              <a:t>оподаткування</a:t>
            </a:r>
            <a:r>
              <a:rPr lang="ru-RU" sz="1200" dirty="0"/>
              <a:t> ПДВ у рамках </a:t>
            </a:r>
            <a:r>
              <a:rPr lang="ru-RU" sz="1200" dirty="0" err="1"/>
              <a:t>виконання</a:t>
            </a:r>
            <a:r>
              <a:rPr lang="ru-RU" sz="1200" dirty="0"/>
              <a:t> </a:t>
            </a:r>
            <a:r>
              <a:rPr lang="ru-RU" sz="1200" dirty="0" err="1"/>
              <a:t>Договорів</a:t>
            </a:r>
            <a:r>
              <a:rPr lang="ru-RU" sz="1200" dirty="0"/>
              <a:t>» </a:t>
            </a:r>
            <a:r>
              <a:rPr lang="ru-RU" sz="1200" dirty="0" err="1"/>
              <a:t>зазначає</a:t>
            </a:r>
            <a:r>
              <a:rPr lang="ru-RU" sz="1200" dirty="0"/>
              <a:t> </a:t>
            </a:r>
            <a:r>
              <a:rPr lang="ru-RU" sz="1200" dirty="0" err="1"/>
              <a:t>наступне</a:t>
            </a:r>
            <a:r>
              <a:rPr lang="ru-RU" sz="1200" dirty="0" smtClean="0"/>
              <a:t>:</a:t>
            </a:r>
          </a:p>
          <a:p>
            <a:r>
              <a:rPr lang="ru-RU" sz="1200" b="1" dirty="0" err="1"/>
              <a:t>Норми</a:t>
            </a:r>
            <a:r>
              <a:rPr lang="ru-RU" sz="1200" b="1" dirty="0"/>
              <a:t> ПКУ та Порядку №153 не </a:t>
            </a:r>
            <a:r>
              <a:rPr lang="ru-RU" sz="1200" b="1" dirty="0" err="1"/>
              <a:t>передбачають</a:t>
            </a:r>
            <a:r>
              <a:rPr lang="ru-RU" sz="1200" b="1" dirty="0"/>
              <a:t> </a:t>
            </a:r>
            <a:r>
              <a:rPr lang="ru-RU" sz="1200" b="1" dirty="0" err="1"/>
              <a:t>переліку</a:t>
            </a:r>
            <a:r>
              <a:rPr lang="ru-RU" sz="1200" b="1" dirty="0"/>
              <a:t> </a:t>
            </a:r>
            <a:r>
              <a:rPr lang="ru-RU" sz="1200" b="1" dirty="0" err="1"/>
              <a:t>документів</a:t>
            </a:r>
            <a:r>
              <a:rPr lang="ru-RU" sz="1200" b="1" dirty="0"/>
              <a:t> для </a:t>
            </a:r>
            <a:r>
              <a:rPr lang="ru-RU" sz="1200" b="1" dirty="0" err="1"/>
              <a:t>підтвердження</a:t>
            </a:r>
            <a:r>
              <a:rPr lang="ru-RU" sz="1200" b="1" dirty="0"/>
              <a:t> права на </a:t>
            </a:r>
            <a:r>
              <a:rPr lang="ru-RU" sz="1200" b="1" dirty="0" err="1"/>
              <a:t>застосування</a:t>
            </a:r>
            <a:r>
              <a:rPr lang="ru-RU" sz="1200" b="1" dirty="0"/>
              <a:t> </a:t>
            </a:r>
            <a:r>
              <a:rPr lang="ru-RU" sz="1200" b="1" dirty="0" err="1"/>
              <a:t>пільгового</a:t>
            </a:r>
            <a:r>
              <a:rPr lang="ru-RU" sz="1200" b="1" dirty="0"/>
              <a:t> режиму</a:t>
            </a:r>
            <a:r>
              <a:rPr lang="ru-RU" sz="1200" dirty="0"/>
              <a:t>, </a:t>
            </a:r>
            <a:r>
              <a:rPr lang="ru-RU" sz="1200" dirty="0" err="1"/>
              <a:t>передбаченого</a:t>
            </a:r>
            <a:r>
              <a:rPr lang="ru-RU" sz="1200" dirty="0"/>
              <a:t> </a:t>
            </a:r>
            <a:r>
              <a:rPr lang="ru-RU" sz="1200" dirty="0">
                <a:hlinkClick r:id="rId4"/>
              </a:rPr>
              <a:t>пунктом 197.11 </a:t>
            </a:r>
            <a:r>
              <a:rPr lang="ru-RU" sz="1200" dirty="0" err="1">
                <a:hlinkClick r:id="rId4"/>
              </a:rPr>
              <a:t>статті</a:t>
            </a:r>
            <a:r>
              <a:rPr lang="ru-RU" sz="1200" dirty="0">
                <a:hlinkClick r:id="rId4"/>
              </a:rPr>
              <a:t> 197 </a:t>
            </a:r>
            <a:r>
              <a:rPr lang="ru-RU" sz="1200" dirty="0" err="1">
                <a:hlinkClick r:id="rId4"/>
              </a:rPr>
              <a:t>розділу</a:t>
            </a:r>
            <a:r>
              <a:rPr lang="ru-RU" sz="1200" dirty="0">
                <a:hlinkClick r:id="rId4"/>
              </a:rPr>
              <a:t> </a:t>
            </a:r>
            <a:r>
              <a:rPr lang="en-US" sz="1200" dirty="0">
                <a:hlinkClick r:id="rId4"/>
              </a:rPr>
              <a:t>V </a:t>
            </a:r>
            <a:r>
              <a:rPr lang="ru-RU" sz="1200" dirty="0" smtClean="0">
                <a:hlinkClick r:id="rId4"/>
              </a:rPr>
              <a:t>ПКУ</a:t>
            </a:r>
            <a:endParaRPr lang="ru-RU" sz="1200" dirty="0"/>
          </a:p>
          <a:p>
            <a:r>
              <a:rPr lang="ru-RU" sz="1200" dirty="0" err="1"/>
              <a:t>Проте</a:t>
            </a:r>
            <a:r>
              <a:rPr lang="ru-RU" sz="1200" dirty="0"/>
              <a:t> </a:t>
            </a:r>
            <a:r>
              <a:rPr lang="ru-RU" sz="1200" b="1" dirty="0"/>
              <a:t>з метою </a:t>
            </a:r>
            <a:r>
              <a:rPr lang="ru-RU" sz="1200" b="1" dirty="0" err="1"/>
              <a:t>підтвердження</a:t>
            </a:r>
            <a:r>
              <a:rPr lang="ru-RU" sz="1200" dirty="0"/>
              <a:t> </a:t>
            </a:r>
            <a:r>
              <a:rPr lang="ru-RU" sz="1200" dirty="0" err="1"/>
              <a:t>правомірності</a:t>
            </a:r>
            <a:r>
              <a:rPr lang="ru-RU" sz="1200" dirty="0"/>
              <a:t> </a:t>
            </a:r>
            <a:r>
              <a:rPr lang="ru-RU" sz="1200" dirty="0" err="1"/>
              <a:t>застосування</a:t>
            </a:r>
            <a:r>
              <a:rPr lang="ru-RU" sz="1200" dirty="0"/>
              <a:t> такого </a:t>
            </a:r>
            <a:r>
              <a:rPr lang="ru-RU" sz="1200" dirty="0" err="1"/>
              <a:t>пільгового</a:t>
            </a:r>
            <a:r>
              <a:rPr lang="ru-RU" sz="1200" dirty="0"/>
              <a:t> режиму </a:t>
            </a:r>
            <a:r>
              <a:rPr lang="ru-RU" sz="1200" dirty="0" err="1"/>
              <a:t>оподаткування</a:t>
            </a:r>
            <a:r>
              <a:rPr lang="ru-RU" sz="1200" dirty="0"/>
              <a:t> </a:t>
            </a:r>
            <a:r>
              <a:rPr lang="ru-RU" sz="1200" b="1" dirty="0" err="1"/>
              <a:t>платник</a:t>
            </a:r>
            <a:r>
              <a:rPr lang="ru-RU" sz="1200" b="1" dirty="0"/>
              <a:t> </a:t>
            </a:r>
            <a:r>
              <a:rPr lang="ru-RU" sz="1200" b="1" dirty="0" err="1"/>
              <a:t>податку</a:t>
            </a:r>
            <a:r>
              <a:rPr lang="ru-RU" sz="1200" b="1" dirty="0"/>
              <a:t> </a:t>
            </a:r>
            <a:r>
              <a:rPr lang="ru-RU" sz="1200" b="1" dirty="0" err="1"/>
              <a:t>має</a:t>
            </a:r>
            <a:r>
              <a:rPr lang="ru-RU" sz="1200" b="1" dirty="0"/>
              <a:t> </a:t>
            </a:r>
            <a:r>
              <a:rPr lang="ru-RU" sz="1200" b="1" dirty="0" err="1"/>
              <a:t>зберігати</a:t>
            </a:r>
            <a:r>
              <a:rPr lang="ru-RU" sz="1200" dirty="0" smtClean="0"/>
              <a:t>:</a:t>
            </a:r>
            <a:endParaRPr lang="ru-RU" sz="1200" dirty="0"/>
          </a:p>
          <a:p>
            <a:r>
              <a:rPr lang="ru-RU" sz="1200" dirty="0" err="1"/>
              <a:t>копію</a:t>
            </a:r>
            <a:r>
              <a:rPr lang="ru-RU" sz="1200" dirty="0"/>
              <a:t> </a:t>
            </a:r>
            <a:r>
              <a:rPr lang="ru-RU" sz="1200" dirty="0" err="1"/>
              <a:t>реєстраційної</a:t>
            </a:r>
            <a:r>
              <a:rPr lang="ru-RU" sz="1200" dirty="0"/>
              <a:t> </a:t>
            </a:r>
            <a:r>
              <a:rPr lang="ru-RU" sz="1200" dirty="0" err="1"/>
              <a:t>картки</a:t>
            </a:r>
            <a:r>
              <a:rPr lang="ru-RU" sz="1200" dirty="0"/>
              <a:t> </a:t>
            </a:r>
            <a:r>
              <a:rPr lang="ru-RU" sz="1200" dirty="0" err="1"/>
              <a:t>проєкту</a:t>
            </a:r>
            <a:r>
              <a:rPr lang="ru-RU" sz="1200" dirty="0"/>
              <a:t> МТД, в рамках </a:t>
            </a:r>
            <a:r>
              <a:rPr lang="ru-RU" sz="1200" dirty="0" err="1"/>
              <a:t>якого</a:t>
            </a:r>
            <a:r>
              <a:rPr lang="ru-RU" sz="1200" dirty="0"/>
              <a:t> </a:t>
            </a:r>
            <a:r>
              <a:rPr lang="ru-RU" sz="1200" dirty="0" err="1"/>
              <a:t>здійснено</a:t>
            </a:r>
            <a:r>
              <a:rPr lang="ru-RU" sz="1200" dirty="0"/>
              <a:t> </a:t>
            </a:r>
            <a:r>
              <a:rPr lang="ru-RU" sz="1200" dirty="0" err="1"/>
              <a:t>закупівлю</a:t>
            </a:r>
            <a:r>
              <a:rPr lang="ru-RU" sz="1200" dirty="0"/>
              <a:t> </a:t>
            </a:r>
            <a:r>
              <a:rPr lang="ru-RU" sz="1200" dirty="0" err="1"/>
              <a:t>товарів</a:t>
            </a:r>
            <a:r>
              <a:rPr lang="ru-RU" sz="1200" dirty="0"/>
              <a:t>/</a:t>
            </a:r>
            <a:r>
              <a:rPr lang="ru-RU" sz="1200" dirty="0" err="1"/>
              <a:t>послуг</a:t>
            </a:r>
            <a:r>
              <a:rPr lang="ru-RU" sz="1200" dirty="0"/>
              <a:t> (</a:t>
            </a:r>
            <a:r>
              <a:rPr lang="ru-RU" sz="1200" dirty="0" err="1"/>
              <a:t>робіт</a:t>
            </a:r>
            <a:r>
              <a:rPr lang="ru-RU" sz="1200" dirty="0"/>
              <a:t>), </a:t>
            </a:r>
            <a:r>
              <a:rPr lang="ru-RU" sz="1200" dirty="0" err="1"/>
              <a:t>засвідченої</a:t>
            </a:r>
            <a:r>
              <a:rPr lang="ru-RU" sz="1200" dirty="0"/>
              <a:t> </a:t>
            </a:r>
            <a:r>
              <a:rPr lang="ru-RU" sz="1200" dirty="0" err="1"/>
              <a:t>печаткою</a:t>
            </a:r>
            <a:r>
              <a:rPr lang="ru-RU" sz="1200" dirty="0"/>
              <a:t> </a:t>
            </a:r>
            <a:r>
              <a:rPr lang="ru-RU" sz="1200" dirty="0" err="1"/>
              <a:t>партнерів</a:t>
            </a:r>
            <a:r>
              <a:rPr lang="ru-RU" sz="1200" dirty="0"/>
              <a:t> з </a:t>
            </a:r>
            <a:r>
              <a:rPr lang="ru-RU" sz="1200" dirty="0" err="1"/>
              <a:t>розвитку</a:t>
            </a:r>
            <a:r>
              <a:rPr lang="ru-RU" sz="1200" dirty="0"/>
              <a:t> </a:t>
            </a:r>
            <a:r>
              <a:rPr lang="ru-RU" sz="1200" dirty="0" err="1"/>
              <a:t>або</a:t>
            </a:r>
            <a:r>
              <a:rPr lang="ru-RU" sz="1200" dirty="0"/>
              <a:t> </a:t>
            </a:r>
            <a:r>
              <a:rPr lang="ru-RU" sz="1200" dirty="0" err="1"/>
              <a:t>виконавця</a:t>
            </a:r>
            <a:r>
              <a:rPr lang="ru-RU" sz="1200" dirty="0"/>
              <a:t> </a:t>
            </a:r>
            <a:r>
              <a:rPr lang="ru-RU" sz="1200" dirty="0" err="1"/>
              <a:t>проєкту</a:t>
            </a:r>
            <a:r>
              <a:rPr lang="ru-RU" sz="1200" dirty="0"/>
              <a:t> МТД;</a:t>
            </a:r>
            <a:endParaRPr lang="ru-RU" sz="1200" dirty="0"/>
          </a:p>
          <a:p>
            <a:r>
              <a:rPr lang="ru-RU" sz="1200" dirty="0" err="1"/>
              <a:t>копію</a:t>
            </a:r>
            <a:r>
              <a:rPr lang="ru-RU" sz="1200" dirty="0"/>
              <a:t> плану </a:t>
            </a:r>
            <a:r>
              <a:rPr lang="ru-RU" sz="1200" dirty="0" err="1"/>
              <a:t>закупівлі</a:t>
            </a:r>
            <a:r>
              <a:rPr lang="ru-RU" sz="1200" dirty="0"/>
              <a:t>, </a:t>
            </a:r>
            <a:r>
              <a:rPr lang="ru-RU" sz="1200" dirty="0" err="1"/>
              <a:t>засвідченої</a:t>
            </a:r>
            <a:r>
              <a:rPr lang="ru-RU" sz="1200" dirty="0"/>
              <a:t> </a:t>
            </a:r>
            <a:r>
              <a:rPr lang="ru-RU" sz="1200" dirty="0" err="1"/>
              <a:t>печаткою</a:t>
            </a:r>
            <a:r>
              <a:rPr lang="ru-RU" sz="1200" dirty="0"/>
              <a:t> </a:t>
            </a:r>
            <a:r>
              <a:rPr lang="ru-RU" sz="1200" dirty="0" err="1"/>
              <a:t>партнерів</a:t>
            </a:r>
            <a:r>
              <a:rPr lang="ru-RU" sz="1200" dirty="0"/>
              <a:t> з </a:t>
            </a:r>
            <a:r>
              <a:rPr lang="ru-RU" sz="1200" dirty="0" err="1"/>
              <a:t>розвитку</a:t>
            </a:r>
            <a:r>
              <a:rPr lang="ru-RU" sz="1200" dirty="0"/>
              <a:t> </a:t>
            </a:r>
            <a:r>
              <a:rPr lang="ru-RU" sz="1200" dirty="0" err="1"/>
              <a:t>або</a:t>
            </a:r>
            <a:r>
              <a:rPr lang="ru-RU" sz="1200" dirty="0"/>
              <a:t> </a:t>
            </a:r>
            <a:r>
              <a:rPr lang="ru-RU" sz="1200" dirty="0" err="1"/>
              <a:t>виконавця</a:t>
            </a:r>
            <a:r>
              <a:rPr lang="ru-RU" sz="1200" dirty="0"/>
              <a:t> </a:t>
            </a:r>
            <a:r>
              <a:rPr lang="ru-RU" sz="1200" dirty="0" err="1"/>
              <a:t>проєкту</a:t>
            </a:r>
            <a:r>
              <a:rPr lang="ru-RU" sz="1200" dirty="0"/>
              <a:t> МТД;</a:t>
            </a:r>
            <a:endParaRPr lang="ru-RU" sz="1200" dirty="0"/>
          </a:p>
          <a:p>
            <a:r>
              <a:rPr lang="ru-RU" sz="1200" dirty="0" err="1"/>
              <a:t>копію</a:t>
            </a:r>
            <a:r>
              <a:rPr lang="ru-RU" sz="1200" dirty="0"/>
              <a:t> контракту на </a:t>
            </a:r>
            <a:r>
              <a:rPr lang="ru-RU" sz="1200" dirty="0" err="1"/>
              <a:t>постачання</a:t>
            </a:r>
            <a:r>
              <a:rPr lang="ru-RU" sz="1200" dirty="0"/>
              <a:t> </a:t>
            </a:r>
            <a:r>
              <a:rPr lang="ru-RU" sz="1200" dirty="0" err="1"/>
              <a:t>товарів</a:t>
            </a:r>
            <a:r>
              <a:rPr lang="ru-RU" sz="1200" dirty="0"/>
              <a:t>/</a:t>
            </a:r>
            <a:r>
              <a:rPr lang="ru-RU" sz="1200" dirty="0" err="1"/>
              <a:t>послуг</a:t>
            </a:r>
            <a:r>
              <a:rPr lang="ru-RU" sz="1200" dirty="0"/>
              <a:t> (</a:t>
            </a:r>
            <a:r>
              <a:rPr lang="ru-RU" sz="1200" dirty="0" err="1"/>
              <a:t>робіт</a:t>
            </a:r>
            <a:r>
              <a:rPr lang="ru-RU" sz="1200" dirty="0"/>
              <a:t>), </a:t>
            </a:r>
            <a:r>
              <a:rPr lang="ru-RU" sz="1200" dirty="0" err="1"/>
              <a:t>засвідченої</a:t>
            </a:r>
            <a:r>
              <a:rPr lang="ru-RU" sz="1200" dirty="0"/>
              <a:t> </a:t>
            </a:r>
            <a:r>
              <a:rPr lang="ru-RU" sz="1200" dirty="0" err="1"/>
              <a:t>підписом</a:t>
            </a:r>
            <a:r>
              <a:rPr lang="ru-RU" sz="1200" dirty="0"/>
              <a:t> та </a:t>
            </a:r>
            <a:r>
              <a:rPr lang="ru-RU" sz="1200" dirty="0" err="1"/>
              <a:t>печаткою</a:t>
            </a:r>
            <a:r>
              <a:rPr lang="ru-RU" sz="1200" dirty="0"/>
              <a:t> </a:t>
            </a:r>
            <a:r>
              <a:rPr lang="ru-RU" sz="1200" dirty="0" err="1"/>
              <a:t>виконавця</a:t>
            </a:r>
            <a:r>
              <a:rPr lang="ru-RU" sz="1200" dirty="0"/>
              <a:t> </a:t>
            </a:r>
            <a:r>
              <a:rPr lang="ru-RU" sz="1200" dirty="0" err="1" smtClean="0"/>
              <a:t>проєкту</a:t>
            </a:r>
            <a:endParaRPr lang="ru-RU" sz="1200" dirty="0"/>
          </a:p>
        </p:txBody>
      </p:sp>
      <p:sp>
        <p:nvSpPr>
          <p:cNvPr id="11" name="Заголовок 10"/>
          <p:cNvSpPr>
            <a:spLocks noGrp="1"/>
          </p:cNvSpPr>
          <p:nvPr>
            <p:ph type="title"/>
          </p:nvPr>
        </p:nvSpPr>
        <p:spPr>
          <a:xfrm>
            <a:off x="457200" y="338328"/>
            <a:ext cx="8229600" cy="570392"/>
          </a:xfrm>
        </p:spPr>
        <p:txBody>
          <a:bodyPr>
            <a:normAutofit/>
          </a:bodyPr>
          <a:lstStyle/>
          <a:p>
            <a:r>
              <a:rPr lang="uk-UA" sz="1400" dirty="0" smtClean="0"/>
              <a:t>Правомірність застосування пільг МТД</a:t>
            </a:r>
            <a:endParaRPr lang="ru-RU" sz="1400" dirty="0"/>
          </a:p>
        </p:txBody>
      </p:sp>
    </p:spTree>
    <p:extLst>
      <p:ext uri="{BB962C8B-B14F-4D97-AF65-F5344CB8AC3E}">
        <p14:creationId xmlns:p14="http://schemas.microsoft.com/office/powerpoint/2010/main" val="220903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124744"/>
            <a:ext cx="8424936" cy="5616624"/>
          </a:xfrm>
        </p:spPr>
        <p:txBody>
          <a:bodyPr>
            <a:noAutofit/>
          </a:bodyPr>
          <a:lstStyle/>
          <a:p>
            <a:r>
              <a:rPr lang="ru-RU" sz="1400" dirty="0"/>
              <a:t>В </a:t>
            </a:r>
            <a:r>
              <a:rPr lang="ru-RU" sz="1400" dirty="0" err="1"/>
              <a:t>роз’ясненні</a:t>
            </a:r>
            <a:r>
              <a:rPr lang="ru-RU" sz="1400" dirty="0"/>
              <a:t>, </a:t>
            </a:r>
            <a:r>
              <a:rPr lang="ru-RU" sz="1400" dirty="0" err="1"/>
              <a:t>розміщеному</a:t>
            </a:r>
            <a:r>
              <a:rPr lang="ru-RU" sz="1400" dirty="0"/>
              <a:t> в </a:t>
            </a:r>
            <a:r>
              <a:rPr lang="ru-RU" sz="1400" dirty="0" err="1">
                <a:hlinkClick r:id="rId2"/>
              </a:rPr>
              <a:t>категорії</a:t>
            </a:r>
            <a:r>
              <a:rPr lang="ru-RU" sz="1400" dirty="0">
                <a:hlinkClick r:id="rId2"/>
              </a:rPr>
              <a:t> 101.12 ЗІР</a:t>
            </a:r>
            <a:r>
              <a:rPr lang="ru-RU" sz="1400" dirty="0"/>
              <a:t> </a:t>
            </a:r>
            <a:r>
              <a:rPr lang="ru-RU" sz="1400" b="1" dirty="0" err="1" smtClean="0"/>
              <a:t>Платник</a:t>
            </a:r>
            <a:r>
              <a:rPr lang="ru-RU" sz="1400" b="1" dirty="0" smtClean="0"/>
              <a:t> </a:t>
            </a:r>
            <a:r>
              <a:rPr lang="ru-RU" sz="1400" b="1" dirty="0" err="1"/>
              <a:t>податку</a:t>
            </a:r>
            <a:r>
              <a:rPr lang="ru-RU" sz="1400" dirty="0"/>
              <a:t> </a:t>
            </a:r>
            <a:r>
              <a:rPr lang="ru-RU" sz="1400" b="1" dirty="0"/>
              <a:t>(</a:t>
            </a:r>
            <a:r>
              <a:rPr lang="ru-RU" sz="1400" b="1" dirty="0" err="1"/>
              <a:t>продавець</a:t>
            </a:r>
            <a:r>
              <a:rPr lang="ru-RU" sz="1400" b="1" dirty="0"/>
              <a:t>)</a:t>
            </a:r>
            <a:r>
              <a:rPr lang="ru-RU" sz="1400" dirty="0"/>
              <a:t> </a:t>
            </a:r>
            <a:r>
              <a:rPr lang="ru-RU" sz="1400" b="1" dirty="0"/>
              <a:t>з метою </a:t>
            </a:r>
            <a:r>
              <a:rPr lang="ru-RU" sz="1400" b="1" dirty="0" err="1"/>
              <a:t>підтвердження</a:t>
            </a:r>
            <a:r>
              <a:rPr lang="ru-RU" sz="1400" b="1" dirty="0"/>
              <a:t> права на </a:t>
            </a:r>
            <a:r>
              <a:rPr lang="ru-RU" sz="1400" b="1" dirty="0" err="1"/>
              <a:t>застосування</a:t>
            </a:r>
            <a:r>
              <a:rPr lang="ru-RU" sz="1400" b="1" dirty="0"/>
              <a:t> </a:t>
            </a:r>
            <a:r>
              <a:rPr lang="ru-RU" sz="1400" b="1" dirty="0" err="1"/>
              <a:t>пільг</a:t>
            </a:r>
            <a:r>
              <a:rPr lang="ru-RU" sz="1400" b="1" dirty="0"/>
              <a:t> з ПДВ</a:t>
            </a:r>
            <a:r>
              <a:rPr lang="ru-RU" sz="1400" dirty="0"/>
              <a:t> при </a:t>
            </a:r>
            <a:r>
              <a:rPr lang="ru-RU" sz="1400" dirty="0" err="1"/>
              <a:t>здійсненні</a:t>
            </a:r>
            <a:r>
              <a:rPr lang="ru-RU" sz="1400" dirty="0"/>
              <a:t> </a:t>
            </a:r>
            <a:r>
              <a:rPr lang="ru-RU" sz="1400" dirty="0" err="1"/>
              <a:t>операцій</a:t>
            </a:r>
            <a:r>
              <a:rPr lang="ru-RU" sz="1400" dirty="0"/>
              <a:t> з </a:t>
            </a:r>
            <a:r>
              <a:rPr lang="ru-RU" sz="1400" dirty="0" err="1"/>
              <a:t>постачання</a:t>
            </a:r>
            <a:r>
              <a:rPr lang="ru-RU" sz="1400" dirty="0"/>
              <a:t> </a:t>
            </a:r>
            <a:r>
              <a:rPr lang="ru-RU" sz="1400" dirty="0" err="1"/>
              <a:t>товарів</a:t>
            </a:r>
            <a:r>
              <a:rPr lang="ru-RU" sz="1400" dirty="0"/>
              <a:t>, </a:t>
            </a:r>
            <a:r>
              <a:rPr lang="ru-RU" sz="1400" dirty="0" err="1"/>
              <a:t>робіт</a:t>
            </a:r>
            <a:r>
              <a:rPr lang="ru-RU" sz="1400" dirty="0"/>
              <a:t>, </a:t>
            </a:r>
            <a:r>
              <a:rPr lang="ru-RU" sz="1400" dirty="0" err="1"/>
              <a:t>послуг</a:t>
            </a:r>
            <a:r>
              <a:rPr lang="ru-RU" sz="1400" dirty="0"/>
              <a:t> в рамках </a:t>
            </a:r>
            <a:r>
              <a:rPr lang="ru-RU" sz="1400" dirty="0" err="1"/>
              <a:t>проєкту</a:t>
            </a:r>
            <a:r>
              <a:rPr lang="ru-RU" sz="1400" dirty="0"/>
              <a:t> </a:t>
            </a:r>
            <a:r>
              <a:rPr lang="ru-RU" sz="1400" dirty="0" err="1"/>
              <a:t>міжнародної</a:t>
            </a:r>
            <a:r>
              <a:rPr lang="ru-RU" sz="1400" dirty="0"/>
              <a:t> </a:t>
            </a:r>
            <a:r>
              <a:rPr lang="ru-RU" sz="1400" dirty="0" err="1"/>
              <a:t>технічної</a:t>
            </a:r>
            <a:r>
              <a:rPr lang="ru-RU" sz="1400" dirty="0"/>
              <a:t> </a:t>
            </a:r>
            <a:r>
              <a:rPr lang="ru-RU" sz="1400" dirty="0" err="1"/>
              <a:t>допомоги</a:t>
            </a:r>
            <a:r>
              <a:rPr lang="ru-RU" sz="1400" dirty="0"/>
              <a:t> (</a:t>
            </a:r>
            <a:r>
              <a:rPr lang="ru-RU" sz="1400" dirty="0" err="1"/>
              <a:t>далі</a:t>
            </a:r>
            <a:r>
              <a:rPr lang="ru-RU" sz="1400" dirty="0"/>
              <a:t> – МТД) </a:t>
            </a:r>
            <a:r>
              <a:rPr lang="ru-RU" sz="1400" b="1" dirty="0" err="1"/>
              <a:t>зберігає</a:t>
            </a:r>
            <a:r>
              <a:rPr lang="ru-RU" sz="1400" b="1" dirty="0"/>
              <a:t> у </a:t>
            </a:r>
            <a:r>
              <a:rPr lang="ru-RU" sz="1400" b="1" dirty="0" err="1"/>
              <a:t>справі</a:t>
            </a:r>
            <a:r>
              <a:rPr lang="ru-RU" sz="1400" b="1" dirty="0" smtClean="0"/>
              <a:t>:</a:t>
            </a:r>
            <a:endParaRPr lang="ru-RU" sz="1400" dirty="0"/>
          </a:p>
          <a:p>
            <a:r>
              <a:rPr lang="ru-RU" sz="1400" dirty="0" err="1"/>
              <a:t>копію</a:t>
            </a:r>
            <a:r>
              <a:rPr lang="ru-RU" sz="1400" dirty="0"/>
              <a:t> </a:t>
            </a:r>
            <a:r>
              <a:rPr lang="ru-RU" sz="1400" dirty="0" err="1"/>
              <a:t>реєстраційної</a:t>
            </a:r>
            <a:r>
              <a:rPr lang="ru-RU" sz="1400" dirty="0"/>
              <a:t> </a:t>
            </a:r>
            <a:r>
              <a:rPr lang="ru-RU" sz="1400" dirty="0" err="1"/>
              <a:t>картки</a:t>
            </a:r>
            <a:r>
              <a:rPr lang="ru-RU" sz="1400" dirty="0"/>
              <a:t> </a:t>
            </a:r>
            <a:r>
              <a:rPr lang="ru-RU" sz="1400" dirty="0" err="1"/>
              <a:t>проєкту</a:t>
            </a:r>
            <a:r>
              <a:rPr lang="ru-RU" sz="1400" dirty="0"/>
              <a:t>, в рамках </a:t>
            </a:r>
            <a:r>
              <a:rPr lang="ru-RU" sz="1400" dirty="0" err="1"/>
              <a:t>якого</a:t>
            </a:r>
            <a:r>
              <a:rPr lang="ru-RU" sz="1400" dirty="0"/>
              <a:t> </a:t>
            </a:r>
            <a:r>
              <a:rPr lang="ru-RU" sz="1400" dirty="0" err="1"/>
              <a:t>здійснено</a:t>
            </a:r>
            <a:r>
              <a:rPr lang="ru-RU" sz="1400" dirty="0"/>
              <a:t> </a:t>
            </a:r>
            <a:r>
              <a:rPr lang="ru-RU" sz="1400" dirty="0" err="1"/>
              <a:t>закупівлю</a:t>
            </a:r>
            <a:r>
              <a:rPr lang="ru-RU" sz="1400" dirty="0"/>
              <a:t> </a:t>
            </a:r>
            <a:r>
              <a:rPr lang="ru-RU" sz="1400" dirty="0" err="1"/>
              <a:t>товарів</a:t>
            </a:r>
            <a:r>
              <a:rPr lang="ru-RU" sz="1400" dirty="0"/>
              <a:t>, </a:t>
            </a:r>
            <a:r>
              <a:rPr lang="ru-RU" sz="1400" dirty="0" err="1"/>
              <a:t>робіт</a:t>
            </a:r>
            <a:r>
              <a:rPr lang="ru-RU" sz="1400" dirty="0"/>
              <a:t>, </a:t>
            </a:r>
            <a:r>
              <a:rPr lang="ru-RU" sz="1400" dirty="0" err="1"/>
              <a:t>послуг</a:t>
            </a:r>
            <a:r>
              <a:rPr lang="ru-RU" sz="1400" dirty="0"/>
              <a:t>, </a:t>
            </a:r>
            <a:r>
              <a:rPr lang="ru-RU" sz="1400" dirty="0" err="1"/>
              <a:t>засвідченої</a:t>
            </a:r>
            <a:r>
              <a:rPr lang="ru-RU" sz="1400" dirty="0"/>
              <a:t> </a:t>
            </a:r>
            <a:r>
              <a:rPr lang="ru-RU" sz="1400" dirty="0" err="1"/>
              <a:t>печаткою</a:t>
            </a:r>
            <a:r>
              <a:rPr lang="ru-RU" sz="1400" dirty="0"/>
              <a:t> </a:t>
            </a:r>
            <a:r>
              <a:rPr lang="ru-RU" sz="1400" dirty="0" err="1"/>
              <a:t>партнерів</a:t>
            </a:r>
            <a:r>
              <a:rPr lang="ru-RU" sz="1400" dirty="0"/>
              <a:t> з </a:t>
            </a:r>
            <a:r>
              <a:rPr lang="ru-RU" sz="1400" dirty="0" err="1"/>
              <a:t>розвитку</a:t>
            </a:r>
            <a:r>
              <a:rPr lang="ru-RU" sz="1400" dirty="0"/>
              <a:t> </a:t>
            </a:r>
            <a:r>
              <a:rPr lang="ru-RU" sz="1400" dirty="0" err="1"/>
              <a:t>або</a:t>
            </a:r>
            <a:r>
              <a:rPr lang="ru-RU" sz="1400" dirty="0"/>
              <a:t> </a:t>
            </a:r>
            <a:r>
              <a:rPr lang="ru-RU" sz="1400" dirty="0" err="1"/>
              <a:t>виконавця</a:t>
            </a:r>
            <a:r>
              <a:rPr lang="ru-RU" sz="1400" dirty="0"/>
              <a:t> </a:t>
            </a:r>
            <a:r>
              <a:rPr lang="ru-RU" sz="1400" dirty="0" err="1"/>
              <a:t>проєкту</a:t>
            </a:r>
            <a:r>
              <a:rPr lang="ru-RU" sz="1400" dirty="0"/>
              <a:t>;</a:t>
            </a:r>
            <a:endParaRPr lang="ru-RU" sz="1400" dirty="0"/>
          </a:p>
          <a:p>
            <a:r>
              <a:rPr lang="ru-RU" sz="1400" dirty="0" err="1"/>
              <a:t>копію</a:t>
            </a:r>
            <a:r>
              <a:rPr lang="ru-RU" sz="1400" dirty="0"/>
              <a:t> плану </a:t>
            </a:r>
            <a:r>
              <a:rPr lang="ru-RU" sz="1400" dirty="0" err="1"/>
              <a:t>закупівлі</a:t>
            </a:r>
            <a:r>
              <a:rPr lang="ru-RU" sz="1400" dirty="0"/>
              <a:t>, </a:t>
            </a:r>
            <a:r>
              <a:rPr lang="ru-RU" sz="1400" dirty="0" err="1"/>
              <a:t>засвідченої</a:t>
            </a:r>
            <a:r>
              <a:rPr lang="ru-RU" sz="1400" dirty="0"/>
              <a:t> </a:t>
            </a:r>
            <a:r>
              <a:rPr lang="ru-RU" sz="1400" dirty="0" err="1"/>
              <a:t>печаткою</a:t>
            </a:r>
            <a:r>
              <a:rPr lang="ru-RU" sz="1400" dirty="0"/>
              <a:t> </a:t>
            </a:r>
            <a:r>
              <a:rPr lang="ru-RU" sz="1400" dirty="0" err="1"/>
              <a:t>партнерів</a:t>
            </a:r>
            <a:r>
              <a:rPr lang="ru-RU" sz="1400" dirty="0"/>
              <a:t> з </a:t>
            </a:r>
            <a:r>
              <a:rPr lang="ru-RU" sz="1400" dirty="0" err="1"/>
              <a:t>розвитку</a:t>
            </a:r>
            <a:r>
              <a:rPr lang="ru-RU" sz="1400" dirty="0"/>
              <a:t> </a:t>
            </a:r>
            <a:r>
              <a:rPr lang="ru-RU" sz="1400" dirty="0" err="1"/>
              <a:t>або</a:t>
            </a:r>
            <a:r>
              <a:rPr lang="ru-RU" sz="1400" dirty="0"/>
              <a:t> </a:t>
            </a:r>
            <a:r>
              <a:rPr lang="ru-RU" sz="1400" dirty="0" err="1"/>
              <a:t>виконавця</a:t>
            </a:r>
            <a:r>
              <a:rPr lang="ru-RU" sz="1400" dirty="0"/>
              <a:t> </a:t>
            </a:r>
            <a:r>
              <a:rPr lang="ru-RU" sz="1400" dirty="0" err="1"/>
              <a:t>проєкту</a:t>
            </a:r>
            <a:r>
              <a:rPr lang="ru-RU" sz="1400" dirty="0"/>
              <a:t>;</a:t>
            </a:r>
            <a:endParaRPr lang="ru-RU" sz="1400" dirty="0"/>
          </a:p>
          <a:p>
            <a:r>
              <a:rPr lang="ru-RU" sz="1400" dirty="0" err="1"/>
              <a:t>копію</a:t>
            </a:r>
            <a:r>
              <a:rPr lang="ru-RU" sz="1400" dirty="0"/>
              <a:t> контракту на </a:t>
            </a:r>
            <a:r>
              <a:rPr lang="ru-RU" sz="1400" dirty="0" err="1"/>
              <a:t>постачання</a:t>
            </a:r>
            <a:r>
              <a:rPr lang="ru-RU" sz="1400" dirty="0"/>
              <a:t> </a:t>
            </a:r>
            <a:r>
              <a:rPr lang="ru-RU" sz="1400" dirty="0" err="1"/>
              <a:t>товарів</a:t>
            </a:r>
            <a:r>
              <a:rPr lang="ru-RU" sz="1400" dirty="0"/>
              <a:t>, </a:t>
            </a:r>
            <a:r>
              <a:rPr lang="ru-RU" sz="1400" dirty="0" err="1"/>
              <a:t>виконання</a:t>
            </a:r>
            <a:r>
              <a:rPr lang="ru-RU" sz="1400" dirty="0"/>
              <a:t> </a:t>
            </a:r>
            <a:r>
              <a:rPr lang="ru-RU" sz="1400" dirty="0" err="1"/>
              <a:t>робіт</a:t>
            </a:r>
            <a:r>
              <a:rPr lang="ru-RU" sz="1400" dirty="0"/>
              <a:t> та </a:t>
            </a:r>
            <a:r>
              <a:rPr lang="ru-RU" sz="1400" dirty="0" err="1"/>
              <a:t>надання</a:t>
            </a:r>
            <a:r>
              <a:rPr lang="ru-RU" sz="1400" dirty="0"/>
              <a:t> </a:t>
            </a:r>
            <a:r>
              <a:rPr lang="ru-RU" sz="1400" dirty="0" err="1"/>
              <a:t>послуг</a:t>
            </a:r>
            <a:r>
              <a:rPr lang="ru-RU" sz="1400" dirty="0"/>
              <a:t>, </a:t>
            </a:r>
            <a:r>
              <a:rPr lang="ru-RU" sz="1400" dirty="0" err="1"/>
              <a:t>засвідченої</a:t>
            </a:r>
            <a:r>
              <a:rPr lang="ru-RU" sz="1400" dirty="0"/>
              <a:t> </a:t>
            </a:r>
            <a:r>
              <a:rPr lang="ru-RU" sz="1400" dirty="0" err="1"/>
              <a:t>підписом</a:t>
            </a:r>
            <a:r>
              <a:rPr lang="ru-RU" sz="1400" dirty="0"/>
              <a:t> та </a:t>
            </a:r>
            <a:r>
              <a:rPr lang="ru-RU" sz="1400" dirty="0" err="1"/>
              <a:t>печаткою</a:t>
            </a:r>
            <a:r>
              <a:rPr lang="ru-RU" sz="1400" dirty="0"/>
              <a:t> </a:t>
            </a:r>
            <a:r>
              <a:rPr lang="ru-RU" sz="1400" dirty="0" err="1"/>
              <a:t>виконавця</a:t>
            </a:r>
            <a:r>
              <a:rPr lang="ru-RU" sz="1400" dirty="0"/>
              <a:t> </a:t>
            </a:r>
            <a:r>
              <a:rPr lang="ru-RU" sz="1400" dirty="0" err="1"/>
              <a:t>проєкту</a:t>
            </a:r>
            <a:r>
              <a:rPr lang="ru-RU" sz="1400" dirty="0"/>
              <a:t> (у </a:t>
            </a:r>
            <a:r>
              <a:rPr lang="ru-RU" sz="1400" dirty="0" err="1"/>
              <a:t>контракті</a:t>
            </a:r>
            <a:r>
              <a:rPr lang="ru-RU" sz="1400" dirty="0"/>
              <a:t> </a:t>
            </a:r>
            <a:r>
              <a:rPr lang="ru-RU" sz="1400" dirty="0" err="1"/>
              <a:t>зазначається</a:t>
            </a:r>
            <a:r>
              <a:rPr lang="ru-RU" sz="1400" dirty="0"/>
              <a:t>, </a:t>
            </a:r>
            <a:r>
              <a:rPr lang="ru-RU" sz="1400" dirty="0" err="1"/>
              <a:t>що</a:t>
            </a:r>
            <a:r>
              <a:rPr lang="ru-RU" sz="1400" dirty="0"/>
              <a:t> </a:t>
            </a:r>
            <a:r>
              <a:rPr lang="ru-RU" sz="1400" dirty="0" err="1"/>
              <a:t>закупівля</a:t>
            </a:r>
            <a:r>
              <a:rPr lang="ru-RU" sz="1400" dirty="0"/>
              <a:t> </a:t>
            </a:r>
            <a:r>
              <a:rPr lang="ru-RU" sz="1400" dirty="0" err="1"/>
              <a:t>товарів</a:t>
            </a:r>
            <a:r>
              <a:rPr lang="ru-RU" sz="1400" dirty="0"/>
              <a:t>, </a:t>
            </a:r>
            <a:r>
              <a:rPr lang="ru-RU" sz="1400" dirty="0" err="1"/>
              <a:t>робіт</a:t>
            </a:r>
            <a:r>
              <a:rPr lang="ru-RU" sz="1400" dirty="0"/>
              <a:t> і </a:t>
            </a:r>
            <a:r>
              <a:rPr lang="ru-RU" sz="1400" dirty="0" err="1"/>
              <a:t>послуг</a:t>
            </a:r>
            <a:r>
              <a:rPr lang="ru-RU" sz="1400" dirty="0"/>
              <a:t> </a:t>
            </a:r>
            <a:r>
              <a:rPr lang="ru-RU" sz="1400" dirty="0" err="1"/>
              <a:t>здійснюється</a:t>
            </a:r>
            <a:r>
              <a:rPr lang="ru-RU" sz="1400" dirty="0"/>
              <a:t> коштом </a:t>
            </a:r>
            <a:r>
              <a:rPr lang="ru-RU" sz="1400" dirty="0" err="1"/>
              <a:t>проєкту</a:t>
            </a:r>
            <a:r>
              <a:rPr lang="ru-RU" sz="1400" dirty="0"/>
              <a:t> МТД та </a:t>
            </a:r>
            <a:r>
              <a:rPr lang="ru-RU" sz="1400" dirty="0" err="1"/>
              <a:t>відповідає</a:t>
            </a:r>
            <a:r>
              <a:rPr lang="ru-RU" sz="1400" dirty="0"/>
              <a:t> </a:t>
            </a:r>
            <a:r>
              <a:rPr lang="ru-RU" sz="1400" dirty="0" err="1"/>
              <a:t>категорії</a:t>
            </a:r>
            <a:r>
              <a:rPr lang="ru-RU" sz="1400" dirty="0"/>
              <a:t> (типу) </a:t>
            </a:r>
            <a:r>
              <a:rPr lang="ru-RU" sz="1400" dirty="0" err="1"/>
              <a:t>товарів</a:t>
            </a:r>
            <a:r>
              <a:rPr lang="ru-RU" sz="1400" dirty="0"/>
              <a:t>, </a:t>
            </a:r>
            <a:r>
              <a:rPr lang="ru-RU" sz="1400" dirty="0" err="1"/>
              <a:t>робіт</a:t>
            </a:r>
            <a:r>
              <a:rPr lang="ru-RU" sz="1400" dirty="0"/>
              <a:t> і </a:t>
            </a:r>
            <a:r>
              <a:rPr lang="ru-RU" sz="1400" dirty="0" err="1"/>
              <a:t>послуг</a:t>
            </a:r>
            <a:r>
              <a:rPr lang="ru-RU" sz="1400" dirty="0"/>
              <a:t>, </a:t>
            </a:r>
            <a:r>
              <a:rPr lang="ru-RU" sz="1400" dirty="0" err="1"/>
              <a:t>зазначених</a:t>
            </a:r>
            <a:r>
              <a:rPr lang="ru-RU" sz="1400" dirty="0"/>
              <a:t> у </a:t>
            </a:r>
            <a:r>
              <a:rPr lang="ru-RU" sz="1400" dirty="0" err="1"/>
              <a:t>плані</a:t>
            </a:r>
            <a:r>
              <a:rPr lang="ru-RU" sz="1400" dirty="0"/>
              <a:t> </a:t>
            </a:r>
            <a:r>
              <a:rPr lang="ru-RU" sz="1400" dirty="0" err="1"/>
              <a:t>закупівлі</a:t>
            </a:r>
            <a:r>
              <a:rPr lang="ru-RU" sz="1400" dirty="0" smtClean="0"/>
              <a:t>).</a:t>
            </a:r>
            <a:endParaRPr lang="ru-RU" sz="1400" dirty="0"/>
          </a:p>
          <a:p>
            <a:r>
              <a:rPr lang="ru-RU" sz="1400" b="1" dirty="0" err="1"/>
              <a:t>Крім</a:t>
            </a:r>
            <a:r>
              <a:rPr lang="ru-RU" sz="1400" b="1" dirty="0"/>
              <a:t> того, </a:t>
            </a:r>
            <a:r>
              <a:rPr lang="ru-RU" sz="1400" b="1" dirty="0" err="1"/>
              <a:t>виконавець</a:t>
            </a:r>
            <a:r>
              <a:rPr lang="ru-RU" sz="1400" b="1" dirty="0"/>
              <a:t> та </a:t>
            </a:r>
            <a:r>
              <a:rPr lang="ru-RU" sz="1400" b="1" dirty="0" err="1"/>
              <a:t>субпідрядник</a:t>
            </a:r>
            <a:r>
              <a:rPr lang="ru-RU" sz="1400" dirty="0"/>
              <a:t>, </a:t>
            </a:r>
            <a:r>
              <a:rPr lang="ru-RU" sz="1400" dirty="0" err="1"/>
              <a:t>що</a:t>
            </a:r>
            <a:r>
              <a:rPr lang="ru-RU" sz="1400" dirty="0"/>
              <a:t> </a:t>
            </a:r>
            <a:r>
              <a:rPr lang="ru-RU" sz="1400" dirty="0" err="1"/>
              <a:t>реалізують</a:t>
            </a:r>
            <a:r>
              <a:rPr lang="ru-RU" sz="1400" dirty="0"/>
              <a:t> право на </a:t>
            </a:r>
            <a:r>
              <a:rPr lang="ru-RU" sz="1400" dirty="0" err="1"/>
              <a:t>податкові</a:t>
            </a:r>
            <a:r>
              <a:rPr lang="ru-RU" sz="1400" dirty="0"/>
              <a:t> </a:t>
            </a:r>
            <a:r>
              <a:rPr lang="ru-RU" sz="1400" dirty="0" err="1"/>
              <a:t>пільги</a:t>
            </a:r>
            <a:r>
              <a:rPr lang="ru-RU" sz="1400" dirty="0"/>
              <a:t>, </a:t>
            </a:r>
            <a:r>
              <a:rPr lang="ru-RU" sz="1400" dirty="0" err="1"/>
              <a:t>передбачені</a:t>
            </a:r>
            <a:r>
              <a:rPr lang="ru-RU" sz="1400" dirty="0"/>
              <a:t> </a:t>
            </a:r>
            <a:r>
              <a:rPr lang="ru-RU" sz="1400" dirty="0" err="1"/>
              <a:t>законодавством</a:t>
            </a:r>
            <a:r>
              <a:rPr lang="ru-RU" sz="1400" dirty="0"/>
              <a:t> та </a:t>
            </a:r>
            <a:r>
              <a:rPr lang="ru-RU" sz="1400" dirty="0" err="1"/>
              <a:t>міжнародними</a:t>
            </a:r>
            <a:r>
              <a:rPr lang="ru-RU" sz="1400" dirty="0"/>
              <a:t> договорами </a:t>
            </a:r>
            <a:r>
              <a:rPr lang="ru-RU" sz="1400" dirty="0" err="1"/>
              <a:t>щомісяця</a:t>
            </a:r>
            <a:r>
              <a:rPr lang="ru-RU" sz="1400" dirty="0"/>
              <a:t> до 20 числа </a:t>
            </a:r>
            <a:r>
              <a:rPr lang="ru-RU" sz="1400" b="1" dirty="0" err="1"/>
              <a:t>складає</a:t>
            </a:r>
            <a:r>
              <a:rPr lang="ru-RU" sz="1400" b="1" dirty="0"/>
              <a:t> та </a:t>
            </a:r>
            <a:r>
              <a:rPr lang="ru-RU" sz="1400" b="1" dirty="0" err="1"/>
              <a:t>подає</a:t>
            </a:r>
            <a:r>
              <a:rPr lang="ru-RU" sz="1400" dirty="0"/>
              <a:t> в </a:t>
            </a:r>
            <a:r>
              <a:rPr lang="ru-RU" sz="1400" dirty="0" err="1"/>
              <a:t>письмовому</a:t>
            </a:r>
            <a:r>
              <a:rPr lang="ru-RU" sz="1400" dirty="0"/>
              <a:t> та </a:t>
            </a:r>
            <a:r>
              <a:rPr lang="ru-RU" sz="1400" dirty="0" err="1"/>
              <a:t>електронному</a:t>
            </a:r>
            <a:r>
              <a:rPr lang="ru-RU" sz="1400" dirty="0"/>
              <a:t> </a:t>
            </a:r>
            <a:r>
              <a:rPr lang="ru-RU" sz="1400" dirty="0" err="1"/>
              <a:t>вигляді</a:t>
            </a:r>
            <a:r>
              <a:rPr lang="ru-RU" sz="1400" dirty="0"/>
              <a:t> </a:t>
            </a:r>
            <a:r>
              <a:rPr lang="ru-RU" sz="1400" dirty="0" err="1"/>
              <a:t>органові</a:t>
            </a:r>
            <a:r>
              <a:rPr lang="ru-RU" sz="1400" dirty="0"/>
              <a:t> </a:t>
            </a:r>
            <a:r>
              <a:rPr lang="ru-RU" sz="1400" dirty="0" err="1"/>
              <a:t>Державної</a:t>
            </a:r>
            <a:r>
              <a:rPr lang="ru-RU" sz="1400" dirty="0"/>
              <a:t> </a:t>
            </a:r>
            <a:r>
              <a:rPr lang="ru-RU" sz="1400" dirty="0" err="1"/>
              <a:t>податкової</a:t>
            </a:r>
            <a:r>
              <a:rPr lang="ru-RU" sz="1400" dirty="0"/>
              <a:t> </a:t>
            </a:r>
            <a:r>
              <a:rPr lang="ru-RU" sz="1400" dirty="0" err="1"/>
              <a:t>служби</a:t>
            </a:r>
            <a:r>
              <a:rPr lang="ru-RU" sz="1400" dirty="0"/>
              <a:t> </a:t>
            </a:r>
            <a:r>
              <a:rPr lang="ru-RU" sz="1400" dirty="0" err="1"/>
              <a:t>України</a:t>
            </a:r>
            <a:r>
              <a:rPr lang="ru-RU" sz="1400" dirty="0"/>
              <a:t>, в </a:t>
            </a:r>
            <a:r>
              <a:rPr lang="ru-RU" sz="1400" dirty="0" err="1"/>
              <a:t>якому</a:t>
            </a:r>
            <a:r>
              <a:rPr lang="ru-RU" sz="1400" dirty="0"/>
              <a:t> </a:t>
            </a:r>
            <a:r>
              <a:rPr lang="ru-RU" sz="1400" dirty="0" err="1"/>
              <a:t>перебуває</a:t>
            </a:r>
            <a:r>
              <a:rPr lang="ru-RU" sz="1400" dirty="0"/>
              <a:t> на </a:t>
            </a:r>
            <a:r>
              <a:rPr lang="ru-RU" sz="1400" dirty="0" err="1"/>
              <a:t>обліку</a:t>
            </a:r>
            <a:r>
              <a:rPr lang="ru-RU" sz="1400" dirty="0"/>
              <a:t> як </a:t>
            </a:r>
            <a:r>
              <a:rPr lang="ru-RU" sz="1400" dirty="0" err="1"/>
              <a:t>платник</a:t>
            </a:r>
            <a:r>
              <a:rPr lang="ru-RU" sz="1400" dirty="0"/>
              <a:t> </a:t>
            </a:r>
            <a:r>
              <a:rPr lang="ru-RU" sz="1400" dirty="0" err="1"/>
              <a:t>податків</a:t>
            </a:r>
            <a:r>
              <a:rPr lang="ru-RU" sz="1400" dirty="0"/>
              <a:t>, </a:t>
            </a:r>
            <a:r>
              <a:rPr lang="ru-RU" sz="1400" b="1" dirty="0" err="1"/>
              <a:t>інформаційне</a:t>
            </a:r>
            <a:r>
              <a:rPr lang="ru-RU" sz="1400" b="1" dirty="0"/>
              <a:t> </a:t>
            </a:r>
            <a:r>
              <a:rPr lang="ru-RU" sz="1400" b="1" dirty="0" err="1"/>
              <a:t>підтвердження</a:t>
            </a:r>
            <a:r>
              <a:rPr lang="ru-RU" sz="1400" dirty="0"/>
              <a:t>.</a:t>
            </a:r>
            <a:endParaRPr lang="ru-RU" sz="1400" dirty="0"/>
          </a:p>
          <a:p>
            <a:r>
              <a:rPr lang="ru-RU" sz="1400" dirty="0" err="1"/>
              <a:t>Зазвичай</a:t>
            </a:r>
            <a:r>
              <a:rPr lang="ru-RU" sz="1400" dirty="0"/>
              <a:t>, з метою </a:t>
            </a:r>
            <a:r>
              <a:rPr lang="ru-RU" sz="1400" dirty="0" err="1"/>
              <a:t>перевірки</a:t>
            </a:r>
            <a:r>
              <a:rPr lang="ru-RU" sz="1400" dirty="0"/>
              <a:t> </a:t>
            </a:r>
            <a:r>
              <a:rPr lang="ru-RU" sz="1400" dirty="0" err="1"/>
              <a:t>правильності</a:t>
            </a:r>
            <a:r>
              <a:rPr lang="ru-RU" sz="1400" dirty="0"/>
              <a:t> та </a:t>
            </a:r>
            <a:r>
              <a:rPr lang="ru-RU" sz="1400" dirty="0" err="1"/>
              <a:t>повноти</a:t>
            </a:r>
            <a:r>
              <a:rPr lang="ru-RU" sz="1400" dirty="0"/>
              <a:t> </a:t>
            </a:r>
            <a:r>
              <a:rPr lang="ru-RU" sz="1400" dirty="0" err="1"/>
              <a:t>застосування</a:t>
            </a:r>
            <a:r>
              <a:rPr lang="ru-RU" sz="1400" dirty="0"/>
              <a:t> </a:t>
            </a:r>
            <a:r>
              <a:rPr lang="ru-RU" sz="1400" dirty="0" err="1"/>
              <a:t>пільги</a:t>
            </a:r>
            <a:r>
              <a:rPr lang="ru-RU" sz="1400" dirty="0"/>
              <a:t> з ПДВ, </a:t>
            </a:r>
            <a:r>
              <a:rPr lang="ru-RU" sz="1400" dirty="0" err="1"/>
              <a:t>податковий</a:t>
            </a:r>
            <a:r>
              <a:rPr lang="ru-RU" sz="1400" dirty="0"/>
              <a:t> орган </a:t>
            </a:r>
            <a:r>
              <a:rPr lang="ru-RU" sz="1400" dirty="0" err="1"/>
              <a:t>порівнює</a:t>
            </a:r>
            <a:r>
              <a:rPr lang="ru-RU" sz="1400" dirty="0"/>
              <a:t> </a:t>
            </a:r>
            <a:r>
              <a:rPr lang="ru-RU" sz="1400" dirty="0" err="1"/>
              <a:t>наступні</a:t>
            </a:r>
            <a:r>
              <a:rPr lang="ru-RU" sz="1400" dirty="0"/>
              <a:t> </a:t>
            </a:r>
            <a:r>
              <a:rPr lang="ru-RU" sz="1400" dirty="0" err="1"/>
              <a:t>показники</a:t>
            </a:r>
            <a:r>
              <a:rPr lang="ru-RU" sz="1400" dirty="0" smtClean="0"/>
              <a:t>:</a:t>
            </a:r>
            <a:endParaRPr lang="ru-RU" sz="1400" dirty="0"/>
          </a:p>
          <a:p>
            <a:r>
              <a:rPr lang="ru-RU" sz="1400" dirty="0" err="1"/>
              <a:t>загальний</a:t>
            </a:r>
            <a:r>
              <a:rPr lang="ru-RU" sz="1400" dirty="0"/>
              <a:t> </a:t>
            </a:r>
            <a:r>
              <a:rPr lang="ru-RU" sz="1400" dirty="0" err="1"/>
              <a:t>обсяг</a:t>
            </a:r>
            <a:r>
              <a:rPr lang="ru-RU" sz="1400" dirty="0"/>
              <a:t> </a:t>
            </a:r>
            <a:r>
              <a:rPr lang="ru-RU" sz="1400" dirty="0" err="1"/>
              <a:t>звільнених</a:t>
            </a:r>
            <a:r>
              <a:rPr lang="ru-RU" sz="1400" dirty="0"/>
              <a:t> </a:t>
            </a:r>
            <a:r>
              <a:rPr lang="ru-RU" sz="1400" dirty="0" err="1"/>
              <a:t>операцій</a:t>
            </a:r>
            <a:r>
              <a:rPr lang="ru-RU" sz="1400" dirty="0"/>
              <a:t> в рамках МТД, </a:t>
            </a:r>
            <a:r>
              <a:rPr lang="ru-RU" sz="1400" dirty="0" err="1"/>
              <a:t>задекларований</a:t>
            </a:r>
            <a:r>
              <a:rPr lang="ru-RU" sz="1400" dirty="0"/>
              <a:t> </a:t>
            </a:r>
            <a:r>
              <a:rPr lang="ru-RU" sz="1400" dirty="0" err="1"/>
              <a:t>Підприємством</a:t>
            </a:r>
            <a:r>
              <a:rPr lang="ru-RU" sz="1400" dirty="0"/>
              <a:t> в </a:t>
            </a:r>
            <a:r>
              <a:rPr lang="ru-RU" sz="1400" dirty="0" err="1"/>
              <a:t>деклараціях</a:t>
            </a:r>
            <a:r>
              <a:rPr lang="ru-RU" sz="1400" dirty="0"/>
              <a:t> з ПДВ;</a:t>
            </a:r>
          </a:p>
          <a:p>
            <a:r>
              <a:rPr lang="ru-RU" sz="1400" dirty="0" err="1"/>
              <a:t>обсяг</a:t>
            </a:r>
            <a:r>
              <a:rPr lang="ru-RU" sz="1400" dirty="0"/>
              <a:t> </a:t>
            </a:r>
            <a:r>
              <a:rPr lang="ru-RU" sz="1400" dirty="0" err="1"/>
              <a:t>звільнених</a:t>
            </a:r>
            <a:r>
              <a:rPr lang="ru-RU" sz="1400" dirty="0"/>
              <a:t> </a:t>
            </a:r>
            <a:r>
              <a:rPr lang="ru-RU" sz="1400" dirty="0" err="1"/>
              <a:t>від</a:t>
            </a:r>
            <a:r>
              <a:rPr lang="ru-RU" sz="1400" dirty="0"/>
              <a:t> </a:t>
            </a:r>
            <a:r>
              <a:rPr lang="ru-RU" sz="1400" dirty="0" err="1"/>
              <a:t>оподаткування</a:t>
            </a:r>
            <a:r>
              <a:rPr lang="ru-RU" sz="1400" dirty="0"/>
              <a:t> </a:t>
            </a:r>
            <a:r>
              <a:rPr lang="ru-RU" sz="1400" dirty="0" err="1"/>
              <a:t>операцій</a:t>
            </a:r>
            <a:r>
              <a:rPr lang="ru-RU" sz="1400" dirty="0"/>
              <a:t>, </a:t>
            </a:r>
            <a:r>
              <a:rPr lang="ru-RU" sz="1400" dirty="0" err="1"/>
              <a:t>задекларований</a:t>
            </a:r>
            <a:r>
              <a:rPr lang="ru-RU" sz="1400" dirty="0"/>
              <a:t> </a:t>
            </a:r>
            <a:r>
              <a:rPr lang="ru-RU" sz="1400" dirty="0" err="1"/>
              <a:t>Виконавцем</a:t>
            </a:r>
            <a:r>
              <a:rPr lang="ru-RU" sz="1400" dirty="0"/>
              <a:t> та </a:t>
            </a:r>
            <a:r>
              <a:rPr lang="ru-RU" sz="1400" dirty="0" err="1"/>
              <a:t>Субпідрядником</a:t>
            </a:r>
            <a:r>
              <a:rPr lang="ru-RU" sz="1400" dirty="0"/>
              <a:t> в </a:t>
            </a:r>
            <a:r>
              <a:rPr lang="ru-RU" sz="1400" dirty="0" err="1"/>
              <a:t>Інформаційному</a:t>
            </a:r>
            <a:r>
              <a:rPr lang="ru-RU" sz="1400" dirty="0"/>
              <a:t> </a:t>
            </a:r>
            <a:r>
              <a:rPr lang="ru-RU" sz="1400" dirty="0" err="1"/>
              <a:t>підтвердженні</a:t>
            </a:r>
            <a:r>
              <a:rPr lang="ru-RU" sz="1400" dirty="0"/>
              <a:t> </a:t>
            </a:r>
            <a:r>
              <a:rPr lang="ru-RU" sz="1400" dirty="0" err="1"/>
              <a:t>згідно</a:t>
            </a:r>
            <a:r>
              <a:rPr lang="ru-RU" sz="1400" dirty="0"/>
              <a:t> з </a:t>
            </a:r>
            <a:r>
              <a:rPr lang="ru-RU" sz="1400" dirty="0" err="1"/>
              <a:t>Додатком</a:t>
            </a:r>
            <a:r>
              <a:rPr lang="ru-RU" sz="1400" dirty="0"/>
              <a:t> 8</a:t>
            </a:r>
            <a:r>
              <a:rPr lang="ru-RU" sz="1400" dirty="0" smtClean="0"/>
              <a:t>.</a:t>
            </a:r>
            <a:endParaRPr lang="ru-RU" sz="1400" dirty="0"/>
          </a:p>
          <a:p>
            <a:r>
              <a:rPr lang="ru-RU" sz="1400" dirty="0"/>
              <a:t>У </a:t>
            </a:r>
            <a:r>
              <a:rPr lang="ru-RU" sz="1400" dirty="0" err="1"/>
              <a:t>разі</a:t>
            </a:r>
            <a:r>
              <a:rPr lang="ru-RU" sz="1400" dirty="0"/>
              <a:t>, </a:t>
            </a:r>
            <a:r>
              <a:rPr lang="ru-RU" sz="1400" dirty="0" err="1"/>
              <a:t>якщо</a:t>
            </a:r>
            <a:r>
              <a:rPr lang="ru-RU" sz="1400" dirty="0"/>
              <a:t> </a:t>
            </a:r>
            <a:r>
              <a:rPr lang="ru-RU" sz="1400" dirty="0" err="1"/>
              <a:t>такі</a:t>
            </a:r>
            <a:r>
              <a:rPr lang="ru-RU" sz="1400" dirty="0"/>
              <a:t> </a:t>
            </a:r>
            <a:r>
              <a:rPr lang="ru-RU" sz="1400" dirty="0" err="1"/>
              <a:t>показники</a:t>
            </a:r>
            <a:r>
              <a:rPr lang="ru-RU" sz="1400" dirty="0"/>
              <a:t> </a:t>
            </a:r>
            <a:r>
              <a:rPr lang="ru-RU" sz="1400" dirty="0" err="1"/>
              <a:t>відрізняються</a:t>
            </a:r>
            <a:r>
              <a:rPr lang="ru-RU" sz="1400" dirty="0"/>
              <a:t> </a:t>
            </a:r>
            <a:r>
              <a:rPr lang="ru-RU" sz="1400" dirty="0" err="1"/>
              <a:t>податковий</a:t>
            </a:r>
            <a:r>
              <a:rPr lang="ru-RU" sz="1400" dirty="0"/>
              <a:t> орган </a:t>
            </a:r>
            <a:r>
              <a:rPr lang="ru-RU" sz="1400" dirty="0" err="1"/>
              <a:t>або</a:t>
            </a:r>
            <a:r>
              <a:rPr lang="ru-RU" sz="1400" dirty="0"/>
              <a:t> </a:t>
            </a:r>
            <a:r>
              <a:rPr lang="ru-RU" sz="1400" dirty="0" err="1"/>
              <a:t>направляє</a:t>
            </a:r>
            <a:r>
              <a:rPr lang="ru-RU" sz="1400" dirty="0"/>
              <a:t> запит </a:t>
            </a:r>
            <a:r>
              <a:rPr lang="ru-RU" sz="1400" dirty="0" err="1"/>
              <a:t>або</a:t>
            </a:r>
            <a:r>
              <a:rPr lang="ru-RU" sz="1400" dirty="0"/>
              <a:t> детально </a:t>
            </a:r>
            <a:r>
              <a:rPr lang="ru-RU" sz="1400" dirty="0" err="1"/>
              <a:t>перевіряє</a:t>
            </a:r>
            <a:r>
              <a:rPr lang="ru-RU" sz="1400" dirty="0"/>
              <a:t> </a:t>
            </a:r>
            <a:r>
              <a:rPr lang="ru-RU" sz="1400" dirty="0" err="1"/>
              <a:t>це</a:t>
            </a:r>
            <a:r>
              <a:rPr lang="ru-RU" sz="1400" dirty="0"/>
              <a:t> </a:t>
            </a:r>
            <a:r>
              <a:rPr lang="ru-RU" sz="1400" dirty="0" err="1"/>
              <a:t>питання</a:t>
            </a:r>
            <a:r>
              <a:rPr lang="ru-RU" sz="1400" dirty="0"/>
              <a:t> </a:t>
            </a:r>
            <a:r>
              <a:rPr lang="ru-RU" sz="1400" dirty="0" err="1"/>
              <a:t>під</a:t>
            </a:r>
            <a:r>
              <a:rPr lang="ru-RU" sz="1400" dirty="0"/>
              <a:t> час </a:t>
            </a:r>
            <a:r>
              <a:rPr lang="ru-RU" sz="1400" dirty="0" err="1"/>
              <a:t>перевірки</a:t>
            </a:r>
            <a:r>
              <a:rPr lang="ru-RU" sz="1400" dirty="0" smtClean="0"/>
              <a:t>.</a:t>
            </a:r>
            <a:endParaRPr lang="ru-RU" sz="1400" dirty="0"/>
          </a:p>
        </p:txBody>
      </p:sp>
      <p:sp>
        <p:nvSpPr>
          <p:cNvPr id="3" name="Заголовок 2"/>
          <p:cNvSpPr>
            <a:spLocks noGrp="1"/>
          </p:cNvSpPr>
          <p:nvPr>
            <p:ph type="title"/>
          </p:nvPr>
        </p:nvSpPr>
        <p:spPr>
          <a:xfrm>
            <a:off x="457200" y="620688"/>
            <a:ext cx="8219256" cy="216024"/>
          </a:xfrm>
        </p:spPr>
        <p:txBody>
          <a:bodyPr>
            <a:normAutofit fontScale="90000"/>
          </a:bodyPr>
          <a:lstStyle/>
          <a:p>
            <a:r>
              <a:rPr lang="ru-RU" sz="3600" dirty="0" smtClean="0"/>
              <a:t/>
            </a:r>
            <a:br>
              <a:rPr lang="ru-RU" sz="3600" dirty="0" smtClean="0"/>
            </a:br>
            <a:r>
              <a:rPr lang="ru-RU" sz="3600" dirty="0"/>
              <a:t/>
            </a:r>
            <a:br>
              <a:rPr lang="ru-RU" sz="3600" dirty="0"/>
            </a:br>
            <a:r>
              <a:rPr lang="ru-RU" sz="3600" dirty="0" smtClean="0"/>
              <a:t> </a:t>
            </a:r>
            <a:br>
              <a:rPr lang="ru-RU" sz="3600" dirty="0" smtClean="0"/>
            </a:br>
            <a:r>
              <a:rPr lang="en-US" sz="3600" dirty="0"/>
              <a:t/>
            </a:r>
            <a:br>
              <a:rPr lang="en-US" sz="3600" dirty="0"/>
            </a:br>
            <a:endParaRPr lang="ru-RU" sz="3600" dirty="0"/>
          </a:p>
        </p:txBody>
      </p:sp>
    </p:spTree>
    <p:extLst>
      <p:ext uri="{BB962C8B-B14F-4D97-AF65-F5344CB8AC3E}">
        <p14:creationId xmlns:p14="http://schemas.microsoft.com/office/powerpoint/2010/main" val="12779284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90</TotalTime>
  <Words>929</Words>
  <Application>Microsoft Office PowerPoint</Application>
  <PresentationFormat>Экран (4:3)</PresentationFormat>
  <Paragraphs>29</Paragraphs>
  <Slides>4</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Волна</vt:lpstr>
      <vt:lpstr>МТД Операції з постачання товарів, робіт та послуг на митній території України, що фінансуються за рахунок міжнародної технічної допомоги (МТД), звільняються від ПДВ відповідно до п. 197.11 ст. 197 Податкового кодексу України. Головні умови та механізм застосування пільги: Підстава: наявність реєстраційної картки проєкту та/або Плану закупівлі, оформлених згідно з Порядком № 153. Обмеження: пільга поширюється лише на операції в межах відповідного затвердженого проєкту МТД, а не на особу виконавця загалом. Оформлення: при складанні податкової накладної у верхній лівій частині робиться помітка «Без ПДВ», а в графі 8 зазначається код ознаки пільги. [1, 2, 3] </vt:lpstr>
      <vt:lpstr>Важливо про МТД</vt:lpstr>
      <vt:lpstr>Правомірність застосування пільг МТД</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Додаток 1 (Д1) до декларації з ПДВ: алгоритм заповнення</dc:title>
  <dc:creator>internet</dc:creator>
  <cp:lastModifiedBy>internet</cp:lastModifiedBy>
  <cp:revision>10</cp:revision>
  <dcterms:created xsi:type="dcterms:W3CDTF">2026-07-14T09:19:43Z</dcterms:created>
  <dcterms:modified xsi:type="dcterms:W3CDTF">2026-07-14T10:50:13Z</dcterms:modified>
</cp:coreProperties>
</file>