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charts/chart1.xml" ContentType="application/vnd.openxmlformats-officedocument.drawingml.chart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300" b="0" i="0" u="none" strike="noStrike">
                <a:solidFill>
                  <a:srgbClr val="132A4C"/>
                </a:solidFill>
                <a:latin typeface="Arial"/>
              </a:defRPr>
            </a:pPr>
            <a:r>
              <a:rPr sz="1300" b="0" i="0" u="none" strike="noStrike">
                <a:solidFill>
                  <a:srgbClr val="132A4C"/>
                </a:solidFill>
                <a:latin typeface="Arial"/>
              </a:rPr>
              <a:t>Штраф від суми визначеного заниження, %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Розмір штрафу, %</c:v>
                </c:pt>
              </c:strCache>
            </c:strRef>
          </c:tx>
          <c:spPr>
            <a:solidFill>
              <a:srgbClr val="1F3864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300" u="none">
                    <a:solidFill>
                      <a:srgbClr val="1A1A1A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1F3864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B8860B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9C3B2C"/>
              </a:solidFill>
              <a:effectLst/>
            </c:spPr>
          </c:dPt>
          <c:cat>
            <c:multiLvlStrRef>
              <c:f>Sheet1!$A$2:$A$4</c:f>
              <c:multiLvlStrCache>
                <c:ptCount val="3"/>
                <c:lvl>
                  <c:pt idx="0">
                    <c:v>п. 123.1
базовий</c:v>
                  </c:pt>
                  <c:pt idx="1">
                    <c:v>п. 123.2
умисне</c:v>
                  </c:pt>
                  <c:pt idx="2">
                    <c:v>п. 123.3
повторне (1095 дн.)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10</c:v>
                </c:pt>
                <c:pt idx="1">
                  <c:v>25</c:v>
                </c:pt>
                <c:pt idx="2">
                  <c:v>50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300" u="none">
                  <a:solidFill>
                    <a:srgbClr val="1A1A1A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4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5B6472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5B6472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32A4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32A4C"/>
          </a:solidFill>
          <a:ln/>
        </p:spPr>
      </p:sp>
      <p:sp>
        <p:nvSpPr>
          <p:cNvPr id="3" name="Text 1"/>
          <p:cNvSpPr/>
          <p:nvPr/>
        </p:nvSpPr>
        <p:spPr>
          <a:xfrm>
            <a:off x="822960" y="91440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D9A44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ПОДАТКОВИЙ ВЕБІНАР · РОЗ’ЯСНЕННЯ ДЛЯ БУХГАЛТЕРІВ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1554480"/>
            <a:ext cx="10515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5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Безнадійна дебіторська</a:t>
            </a:r>
            <a:endParaRPr lang="en-US" sz="4400" dirty="0"/>
          </a:p>
          <a:p>
            <a:pPr indent="0" marL="0">
              <a:lnSpc>
                <a:spcPts val="5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заборгованість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822960" y="3429000"/>
            <a:ext cx="98755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600"/>
              </a:lnSpc>
              <a:buNone/>
            </a:pPr>
            <a:r>
              <a:rPr lang="en-US" sz="1800" dirty="0">
                <a:solidFill>
                  <a:srgbClr val="C9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Коригування фінансового результату з податку на прибуток</a:t>
            </a:r>
            <a:endParaRPr lang="en-US" sz="1800" dirty="0"/>
          </a:p>
          <a:p>
            <a:pPr indent="0" marL="0">
              <a:lnSpc>
                <a:spcPts val="2600"/>
              </a:lnSpc>
              <a:buNone/>
            </a:pPr>
            <a:r>
              <a:rPr lang="en-US" sz="1800" dirty="0">
                <a:solidFill>
                  <a:srgbClr val="C9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та особливості коригування податкового кредиту / зобов’язань з ПДВ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822960" y="4709160"/>
            <a:ext cx="2011680" cy="0"/>
          </a:xfrm>
          <a:prstGeom prst="line">
            <a:avLst/>
          </a:prstGeom>
          <a:noFill/>
          <a:ln w="25400">
            <a:solidFill>
              <a:srgbClr val="B8860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2960" y="4892040"/>
            <a:ext cx="9875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FAD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Актуально станом на липень 2026 року  ·  ПКУ, ЦКУ, ІПК ДПС, судова практика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B886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ПДВ · ЗАБОРГОВАНІСТЬ ЗА ПЕРЕРАХОВАНИМ АВАНСОМ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2A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Постачання не відбулося: доля податкового кредиту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2011680"/>
            <a:ext cx="10881360" cy="1417320"/>
          </a:xfrm>
          <a:prstGeom prst="roundRect">
            <a:avLst>
              <a:gd name="adj" fmla="val 3871"/>
            </a:avLst>
          </a:prstGeom>
          <a:solidFill>
            <a:srgbClr val="E7EDF7"/>
          </a:solidFill>
          <a:ln/>
        </p:spPr>
      </p:sp>
      <p:sp>
        <p:nvSpPr>
          <p:cNvPr id="5" name="Text 3"/>
          <p:cNvSpPr/>
          <p:nvPr/>
        </p:nvSpPr>
        <p:spPr>
          <a:xfrm>
            <a:off x="822960" y="214884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Підстава — сплив позовної давності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822960" y="2514600"/>
            <a:ext cx="10332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Право на податковий кредит втрачається — коригуємо бухгалтерською довідкою (методом «сторно»). Позиція підтверджена постановою ВС від 06.02.2018 у справі № 804/7561/15.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548640" y="3657600"/>
            <a:ext cx="10881360" cy="1691640"/>
          </a:xfrm>
          <a:prstGeom prst="roundRect">
            <a:avLst>
              <a:gd name="adj" fmla="val 3243"/>
            </a:avLst>
          </a:prstGeom>
          <a:solidFill>
            <a:srgbClr val="FBEFE0"/>
          </a:solidFill>
          <a:ln/>
        </p:spPr>
      </p:sp>
      <p:sp>
        <p:nvSpPr>
          <p:cNvPr id="8" name="Text 6"/>
          <p:cNvSpPr/>
          <p:nvPr/>
        </p:nvSpPr>
        <p:spPr>
          <a:xfrm>
            <a:off x="822960" y="3794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Підстава — інша причина (не строк давності)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22960" y="4160520"/>
            <a:ext cx="103327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Позиція ВС, лютий 2022: якщо постачання формально не скасоване, а товари не є безоплатно отриманими — жодна з підстав ст. 192 ПКУ не виконується, і право на податковий кредит зберігається.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548640" y="64465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Розмежовуйте підставу списання — це ключовий фактор для ПДВ-наслідків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1475720" y="6446520"/>
            <a:ext cx="548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5B647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B886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ПДВ · ГРОШОВА ЗАБОРГОВАНІСТЬ ПОКУПЦЯ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2A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Постачання відбулося: зобов’язання не коригуються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205740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32A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Загальне правило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2450592"/>
            <a:ext cx="521208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Податкові зобов’язання вже нараховані правильно за першою подією. Списання безнадійної грошової дебіторки їх не скасовує і не зменшує. Розрахунок коригування постачальник не складає.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309360" y="2057400"/>
            <a:ext cx="5349240" cy="2834640"/>
          </a:xfrm>
          <a:prstGeom prst="roundRect">
            <a:avLst>
              <a:gd name="adj" fmla="val 2581"/>
            </a:avLst>
          </a:prstGeom>
          <a:solidFill>
            <a:srgbClr val="1F3864"/>
          </a:solidFill>
          <a:ln/>
        </p:spPr>
      </p:sp>
      <p:sp>
        <p:nvSpPr>
          <p:cNvPr id="7" name="Text 5"/>
          <p:cNvSpPr/>
          <p:nvPr/>
        </p:nvSpPr>
        <p:spPr>
          <a:xfrm>
            <a:off x="6583680" y="2286000"/>
            <a:ext cx="4754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ВИНЯТОК ДЛЯ «КАСОВИКІВ»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583680" y="2743200"/>
            <a:ext cx="484632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350" dirty="0">
                <a:solidFill>
                  <a:srgbClr val="E4E9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Платники ПДВ на касовому методі на дату списання безнадійної грошової дебіторки за відвантажені товари/послуги зобов’язані нарахувати податкові зобов’язання — це вважається «іншим видом компенсації» вартості поставленого.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11475720" y="6446520"/>
            <a:ext cx="548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5B647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B886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ПДВ · ЗАБОРГОВАНІСТЬ ЗА ПОСЛУГАМИ НЕРЕЗИДЕНТА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2A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Свіжа позиція ДПС: коригування не потрібне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822960" y="2286000"/>
            <a:ext cx="1033272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700"/>
              </a:lnSpc>
              <a:buNone/>
            </a:pPr>
            <a:r>
              <a:rPr lang="en-US" sz="1900" i="1" dirty="0">
                <a:solidFill>
                  <a:srgbClr val="132A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«Податкові зобов’язання, нараховані при отриманні послуг від нерезидента, та податковий кредит, сформований на підставі зареєстрованої податкової накладної, коригуванню не підлягають — ні при прощенні боргу, ні при списанні заборгованості за спливом строку позовної давності»</a:t>
            </a:r>
            <a:endParaRPr lang="en-US" sz="1900" dirty="0"/>
          </a:p>
        </p:txBody>
      </p:sp>
      <p:sp>
        <p:nvSpPr>
          <p:cNvPr id="5" name="Shape 3"/>
          <p:cNvSpPr/>
          <p:nvPr/>
        </p:nvSpPr>
        <p:spPr>
          <a:xfrm>
            <a:off x="822960" y="2176272"/>
            <a:ext cx="548640" cy="0"/>
          </a:xfrm>
          <a:prstGeom prst="line">
            <a:avLst/>
          </a:prstGeom>
          <a:noFill/>
          <a:ln w="38100">
            <a:solidFill>
              <a:srgbClr val="B8860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45720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Лист ГУ ДПС у Закарпатській області від 19.01.2026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1475720" y="6446520"/>
            <a:ext cx="548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5B647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B886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ВІДПОВІДАЛЬНІСТЬ · СТ. 123 ТА 129 ПКУ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2A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Штрафи, актуальні станом на сьогодні</a:t>
            </a:r>
            <a:endParaRPr lang="en-US" sz="28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548640" y="1920240"/>
          <a:ext cx="5943600" cy="39319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Text 2"/>
          <p:cNvSpPr/>
          <p:nvPr/>
        </p:nvSpPr>
        <p:spPr>
          <a:xfrm>
            <a:off x="6858000" y="2011680"/>
            <a:ext cx="48463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Пеня (ст. 129 ПКУ): 120% річних облікової ставки НБУ за кожен день заниження, включно з періодом оскарження.</a:t>
            </a:r>
            <a:endParaRPr lang="en-US" sz="1250" dirty="0"/>
          </a:p>
        </p:txBody>
      </p:sp>
      <p:sp>
        <p:nvSpPr>
          <p:cNvPr id="6" name="Shape 3"/>
          <p:cNvSpPr/>
          <p:nvPr/>
        </p:nvSpPr>
        <p:spPr>
          <a:xfrm>
            <a:off x="6858000" y="2971800"/>
            <a:ext cx="4846320" cy="1463040"/>
          </a:xfrm>
          <a:prstGeom prst="roundRect">
            <a:avLst>
              <a:gd name="adj" fmla="val 3750"/>
            </a:avLst>
          </a:prstGeom>
          <a:solidFill>
            <a:srgbClr val="FBEFE0"/>
          </a:solidFill>
          <a:ln w="12700">
            <a:solidFill>
              <a:srgbClr val="D9A441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7086600" y="3090672"/>
            <a:ext cx="4480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Сплата протягом 30 днів — пп. 69.37</a:t>
            </a:r>
            <a:endParaRPr lang="en-US" sz="1250" dirty="0"/>
          </a:p>
        </p:txBody>
      </p:sp>
      <p:sp>
        <p:nvSpPr>
          <p:cNvPr id="8" name="Text 5"/>
          <p:cNvSpPr/>
          <p:nvPr/>
        </p:nvSpPr>
        <p:spPr>
          <a:xfrm>
            <a:off x="7086600" y="3410712"/>
            <a:ext cx="44805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Сплата донарахованого зобов’язання протягом 30 к. дн. з дня, наступного за отриманням ППР, — штрафи скасовуються, пеня не нараховується. Сплачена сума не підлягає оскарженню.</a:t>
            </a:r>
            <a:endParaRPr lang="en-US" sz="1150" dirty="0"/>
          </a:p>
        </p:txBody>
      </p:sp>
      <p:sp>
        <p:nvSpPr>
          <p:cNvPr id="9" name="Shape 6"/>
          <p:cNvSpPr/>
          <p:nvPr/>
        </p:nvSpPr>
        <p:spPr>
          <a:xfrm>
            <a:off x="6858000" y="4572000"/>
            <a:ext cx="4846320" cy="1371600"/>
          </a:xfrm>
          <a:prstGeom prst="roundRect">
            <a:avLst>
              <a:gd name="adj" fmla="val 4000"/>
            </a:avLst>
          </a:prstGeom>
          <a:solidFill>
            <a:srgbClr val="E7EDF7"/>
          </a:solidFill>
          <a:ln/>
        </p:spPr>
      </p:sp>
      <p:sp>
        <p:nvSpPr>
          <p:cNvPr id="10" name="Text 7"/>
          <p:cNvSpPr/>
          <p:nvPr/>
        </p:nvSpPr>
        <p:spPr>
          <a:xfrm>
            <a:off x="7086600" y="4690872"/>
            <a:ext cx="4480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Самостійне виправлення — пп. 69.38</a:t>
            </a:r>
            <a:endParaRPr lang="en-US" sz="1250" dirty="0"/>
          </a:p>
        </p:txBody>
      </p:sp>
      <p:sp>
        <p:nvSpPr>
          <p:cNvPr id="11" name="Text 8"/>
          <p:cNvSpPr/>
          <p:nvPr/>
        </p:nvSpPr>
        <p:spPr>
          <a:xfrm>
            <a:off x="7086600" y="5010912"/>
            <a:ext cx="44805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Звільнення від «самоштрафу» 3% / 5% (п. 50.1 ПКУ) та пені при самостійному виправленні заниження — щодо помилок за будь-які періоди.</a:t>
            </a:r>
            <a:endParaRPr lang="en-US" sz="1150" dirty="0"/>
          </a:p>
        </p:txBody>
      </p:sp>
      <p:sp>
        <p:nvSpPr>
          <p:cNvPr id="12" name="Text 9"/>
          <p:cNvSpPr/>
          <p:nvPr/>
        </p:nvSpPr>
        <p:spPr>
          <a:xfrm>
            <a:off x="548640" y="64465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Обидві норми — підрозд. 10 розд. XX ПКУ, діють на період воєнного стану · строк давності перевірок — 1095 днів (ст. 102 ПКУ)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11475720" y="6446520"/>
            <a:ext cx="548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5B647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32A4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D9A44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ПІДСУМКОВІ РЕКОМЕНДАЦІЇ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Перевірка перед списанням заборгованості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984248"/>
            <a:ext cx="219456" cy="219456"/>
          </a:xfrm>
          <a:prstGeom prst="roundRect">
            <a:avLst/>
          </a:prstGeom>
          <a:solidFill>
            <a:srgbClr val="132A4C">
              <a:alpha val="0"/>
            </a:srgbClr>
          </a:solidFill>
          <a:ln w="19050">
            <a:solidFill>
              <a:srgbClr val="B8860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60120" y="1892808"/>
            <a:ext cx="5029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300" dirty="0">
                <a:solidFill>
                  <a:srgbClr val="E4E9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Поріг 40 млн грн — чи застосовуємо різниці (пп. 134.1.1)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48640" y="2734056"/>
            <a:ext cx="219456" cy="219456"/>
          </a:xfrm>
          <a:prstGeom prst="roundRect">
            <a:avLst/>
          </a:prstGeom>
          <a:solidFill>
            <a:srgbClr val="132A4C">
              <a:alpha val="0"/>
            </a:srgbClr>
          </a:solidFill>
          <a:ln w="19050">
            <a:solidFill>
              <a:srgbClr val="B8860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60120" y="2642616"/>
            <a:ext cx="5029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300" dirty="0">
                <a:solidFill>
                  <a:srgbClr val="E4E9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Відповідність критеріям пп. 14.1.11 ПКУ, а не лише бухгалтерська безнадійність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3483864"/>
            <a:ext cx="219456" cy="219456"/>
          </a:xfrm>
          <a:prstGeom prst="roundRect">
            <a:avLst/>
          </a:prstGeom>
          <a:solidFill>
            <a:srgbClr val="132A4C">
              <a:alpha val="0"/>
            </a:srgbClr>
          </a:solidFill>
          <a:ln w="19050">
            <a:solidFill>
              <a:srgbClr val="B8860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60120" y="3392424"/>
            <a:ext cx="5029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300" dirty="0">
                <a:solidFill>
                  <a:srgbClr val="E4E9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Строк позовної давності — з урахуванням паузи 02.04.2020–03.09.2025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48640" y="4233672"/>
            <a:ext cx="219456" cy="219456"/>
          </a:xfrm>
          <a:prstGeom prst="roundRect">
            <a:avLst/>
          </a:prstGeom>
          <a:solidFill>
            <a:srgbClr val="132A4C">
              <a:alpha val="0"/>
            </a:srgbClr>
          </a:solidFill>
          <a:ln w="19050">
            <a:solidFill>
              <a:srgbClr val="B8860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60120" y="4142232"/>
            <a:ext cx="5029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300" dirty="0">
                <a:solidFill>
                  <a:srgbClr val="E4E9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Резерв сумнівних боргів — сформовано (крім мікропідприємств)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548640" y="4983480"/>
            <a:ext cx="219456" cy="219456"/>
          </a:xfrm>
          <a:prstGeom prst="roundRect">
            <a:avLst/>
          </a:prstGeom>
          <a:solidFill>
            <a:srgbClr val="132A4C">
              <a:alpha val="0"/>
            </a:srgbClr>
          </a:solidFill>
          <a:ln w="19050">
            <a:solidFill>
              <a:srgbClr val="B8860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60120" y="4892040"/>
            <a:ext cx="5029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300" dirty="0">
                <a:solidFill>
                  <a:srgbClr val="E4E9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Додаткове збільшення за пп. 140.5.10 — перевірено статус боржника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309360" y="1984248"/>
            <a:ext cx="219456" cy="219456"/>
          </a:xfrm>
          <a:prstGeom prst="roundRect">
            <a:avLst/>
          </a:prstGeom>
          <a:solidFill>
            <a:srgbClr val="132A4C">
              <a:alpha val="0"/>
            </a:srgbClr>
          </a:solidFill>
          <a:ln w="19050">
            <a:solidFill>
              <a:srgbClr val="B8860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1892808"/>
            <a:ext cx="49377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300" dirty="0">
                <a:solidFill>
                  <a:srgbClr val="E4E9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ПДВ: товарна дебіторка — кредит скориговано за потреби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6309360" y="2734056"/>
            <a:ext cx="219456" cy="219456"/>
          </a:xfrm>
          <a:prstGeom prst="roundRect">
            <a:avLst/>
          </a:prstGeom>
          <a:solidFill>
            <a:srgbClr val="132A4C">
              <a:alpha val="0"/>
            </a:srgbClr>
          </a:solidFill>
          <a:ln w="19050">
            <a:solidFill>
              <a:srgbClr val="B8860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720840" y="2642616"/>
            <a:ext cx="49377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300" dirty="0">
                <a:solidFill>
                  <a:srgbClr val="E4E9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ПДВ: «касовий метод» — зобов’язання нараховано, якщо застосовний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6309360" y="3483864"/>
            <a:ext cx="219456" cy="219456"/>
          </a:xfrm>
          <a:prstGeom prst="roundRect">
            <a:avLst/>
          </a:prstGeom>
          <a:solidFill>
            <a:srgbClr val="132A4C">
              <a:alpha val="0"/>
            </a:srgbClr>
          </a:solidFill>
          <a:ln w="19050">
            <a:solidFill>
              <a:srgbClr val="B8860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720840" y="3392424"/>
            <a:ext cx="49377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300" dirty="0">
                <a:solidFill>
                  <a:srgbClr val="E4E9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Період відображення в Додатку РІ збігається з моментом безнадійності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6309360" y="4233672"/>
            <a:ext cx="219456" cy="219456"/>
          </a:xfrm>
          <a:prstGeom prst="roundRect">
            <a:avLst/>
          </a:prstGeom>
          <a:solidFill>
            <a:srgbClr val="132A4C">
              <a:alpha val="0"/>
            </a:srgbClr>
          </a:solidFill>
          <a:ln w="19050">
            <a:solidFill>
              <a:srgbClr val="B8860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720840" y="4142232"/>
            <a:ext cx="49377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300" dirty="0">
                <a:solidFill>
                  <a:srgbClr val="E4E9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Пакет документів: акт інвентаризації, наказ, рішення суду, сертифікат ТПП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48640" y="6035040"/>
            <a:ext cx="10515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FAD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Норми перевірено станом на липень 2026 року · ПКУ, ЦКУ, Закон № 4434-IX, ІПК ДПС, судова практика ВС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11475720" y="6446520"/>
            <a:ext cx="548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5B647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B886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СТРУКТУРА РОЗ’ЯСНЕННЯ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2A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Питання, що розглядаються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1965960"/>
            <a:ext cx="914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B886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1600200" y="1984248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32A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Податок на прибуток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600200" y="2404872"/>
            <a:ext cx="9692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B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Ознаки безнадійності за пп. 14.1.11 ПКУ, резерв сумнівних боргів, коригування за ст. 139 та 140 ПКУ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48640" y="3017520"/>
            <a:ext cx="914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B886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1600200" y="3035808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32A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Позовна давність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600200" y="3456432"/>
            <a:ext cx="9692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B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Поновлення перебігу з 04.09.2025 (Закон № 4434-IX) та порядок обчислення строків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48640" y="4069080"/>
            <a:ext cx="914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B886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1600200" y="4087368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32A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ПДВ-наслідки списання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600200" y="4507992"/>
            <a:ext cx="9692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B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Заборгованість за авансами та грошова заборгованість покупця: підстави коригування податкового кредиту і зобов’язань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48640" y="5120640"/>
            <a:ext cx="914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B886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3000" dirty="0"/>
          </a:p>
        </p:txBody>
      </p:sp>
      <p:sp>
        <p:nvSpPr>
          <p:cNvPr id="14" name="Text 12"/>
          <p:cNvSpPr/>
          <p:nvPr/>
        </p:nvSpPr>
        <p:spPr>
          <a:xfrm>
            <a:off x="1600200" y="5138928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32A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Відповідальність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600200" y="5559552"/>
            <a:ext cx="9692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B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Штрафні санкції за ст. 123 ПКУ, пеня та чинні механізми звільнення від санкцій (пп. 69.37, 69.38 підрозд. 10 розд. XX ПКУ)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1475720" y="6446520"/>
            <a:ext cx="548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5B647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B886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КАТЕГОРІЇ ПЛАТНИКІВ · ПП. 134.1.1 ПКУ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2A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Обов’язок застосування податкових різниць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2011680"/>
            <a:ext cx="5212080" cy="3566160"/>
          </a:xfrm>
          <a:prstGeom prst="roundRect">
            <a:avLst>
              <a:gd name="adj" fmla="val 2051"/>
            </a:avLst>
          </a:prstGeom>
          <a:solidFill>
            <a:srgbClr val="FFFFFF"/>
          </a:solidFill>
          <a:ln w="12700">
            <a:solidFill>
              <a:srgbClr val="D8D2C2"/>
            </a:solidFill>
            <a:prstDash val="solid"/>
          </a:ln>
          <a:effectLst>
            <a:outerShdw sx="100000" sy="100000" kx="0" ky="0" algn="bl" rotWithShape="0" blurRad="101600" dist="25400" dir="5400000">
              <a:srgbClr val="808080">
                <a:alpha val="1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68680" y="2286000"/>
            <a:ext cx="4572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32A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до 40 млн грн доходу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868680" y="269748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«Малодохідник»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868680" y="3108960"/>
            <a:ext cx="452628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3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Може не застосовувати податкові різниці. Списана заборгованість враховується через фінрезультат без перевірки критеріїв пп. 14.1.11 ПКУ.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6355080" y="2011680"/>
            <a:ext cx="5285232" cy="3566160"/>
          </a:xfrm>
          <a:prstGeom prst="roundRect">
            <a:avLst>
              <a:gd name="adj" fmla="val 2051"/>
            </a:avLst>
          </a:prstGeom>
          <a:solidFill>
            <a:srgbClr val="1F3864"/>
          </a:solidFill>
          <a:ln/>
          <a:effectLst>
            <a:outerShdw sx="100000" sy="100000" kx="0" ky="0" algn="bl" rotWithShape="0" blurRad="101600" dist="25400" dir="5400000">
              <a:srgbClr val="808080">
                <a:alpha val="1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6675120" y="2286000"/>
            <a:ext cx="4572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понад 40 млн грн доходу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675120" y="269748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«Високодохідник»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675120" y="3108960"/>
            <a:ext cx="466344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350" dirty="0">
                <a:solidFill>
                  <a:srgbClr val="E4E9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Зобов’язаний коригувати фінрезультат на різниці розділу III ПКУ, зокрема на різниці за ст. 139 і 140 при списанні дебіторки.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548640" y="64465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Норма: пп. 134.1.1 ПКУ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11475720" y="6446520"/>
            <a:ext cx="548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5B647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B886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НОРМА ПП. 14.1.11 ПКУ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2A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Що ПКУ визнає безнадійною заборгованістю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993392"/>
            <a:ext cx="292608" cy="292608"/>
          </a:xfrm>
          <a:prstGeom prst="ellipse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993392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051560" y="192024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Заборгованість за зобов’язаннями, щодо яких минув строк позовної давності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548640" y="2752344"/>
            <a:ext cx="292608" cy="292608"/>
          </a:xfrm>
          <a:prstGeom prst="ellipse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2752344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051560" y="2679192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Прострочена понад 180 днів заборгованість у межах мінімального безспірного розміру вимог для банкрутства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548640" y="3511296"/>
            <a:ext cx="292608" cy="292608"/>
          </a:xfrm>
          <a:prstGeom prst="ellipse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3511296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051560" y="3438144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Заборгованість, не погашена через недостатність майна боржника (після заходів примусового стягнення)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548640" y="4270248"/>
            <a:ext cx="292608" cy="292608"/>
          </a:xfrm>
          <a:prstGeom prst="ellipse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4270248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051560" y="4197096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Заборгованість, стягнення якої унеможливлене форс-мажором, підтвердженим сертифікатом ТПП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548640" y="5029200"/>
            <a:ext cx="292608" cy="292608"/>
          </a:xfrm>
          <a:prstGeom prst="ellipse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8640" y="502920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051560" y="4956048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Заборгованість боржників, визнаних банкрутами або припинених (ліквідованих)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548640" y="64465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Приклад: ІПК ДПС від 12.03.2026 № 1421/ІПК/99-00-21-02-02 — форс-мажор, сертифікат ТПП, контрагент-нерезидент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11475720" y="6446520"/>
            <a:ext cx="548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5B647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B886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НП(С)БО 10 · ПОСТАНОВА ВС ВІД 02.11.2020 № 520/528/19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2A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Резерв сумнівних боргів — обов’язок, не право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822960" y="2194560"/>
            <a:ext cx="103327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800"/>
              </a:lnSpc>
              <a:buNone/>
            </a:pPr>
            <a:r>
              <a:rPr lang="en-US" sz="2000" i="1" dirty="0">
                <a:solidFill>
                  <a:srgbClr val="132A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«Списання безнадійної грошової дебіторської заборгованості без попереднього створення резерву сумнівних боргів є бухгалтерською помилкою з податковими наслідками»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822960" y="2084832"/>
            <a:ext cx="548640" cy="0"/>
          </a:xfrm>
          <a:prstGeom prst="line">
            <a:avLst/>
          </a:prstGeom>
          <a:noFill/>
          <a:ln w="38100">
            <a:solidFill>
              <a:srgbClr val="B8860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37947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Виняток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822960" y="4160520"/>
            <a:ext cx="5029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Мікропідприємства та непідприємницькі товариства можуть відмовитись від формування резерву.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309360" y="37947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 для авансів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309360" y="4160520"/>
            <a:ext cx="5029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Під передоплату (рахунок 371) резерв не створюється — це не фінансовий актив у розумінні НП(С)БО 10.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1475720" y="6446520"/>
            <a:ext cx="548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5B647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B886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ПОРЯДОК КОРИГУВАНЬ · П. 139.2 ПКУ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2A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Коригування фінансового результату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965960"/>
            <a:ext cx="10881360" cy="1417320"/>
          </a:xfrm>
          <a:prstGeom prst="roundRect">
            <a:avLst>
              <a:gd name="adj" fmla="val 3871"/>
            </a:avLst>
          </a:prstGeom>
          <a:solidFill>
            <a:srgbClr val="FBEFE0"/>
          </a:solidFill>
          <a:ln w="12700">
            <a:solidFill>
              <a:srgbClr val="D9A44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2121408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ЗБІЛЬШЕННЯ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22960" y="242316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B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пп. 139.2.1 ПКУ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3246120" y="2148840"/>
            <a:ext cx="795528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4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Витрати на формування резерву сумнівних боргів</a:t>
            </a:r>
            <a:endParaRPr lang="en-US" sz="1450" dirty="0"/>
          </a:p>
          <a:p>
            <a:pPr indent="0" marL="0">
              <a:lnSpc>
                <a:spcPts val="2200"/>
              </a:lnSpc>
              <a:buNone/>
            </a:pPr>
            <a:r>
              <a:rPr lang="en-US" sz="14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Списання дебіторки понад суму резерву</a:t>
            </a:r>
            <a:endParaRPr lang="en-US" sz="1450" dirty="0"/>
          </a:p>
        </p:txBody>
      </p:sp>
      <p:sp>
        <p:nvSpPr>
          <p:cNvPr id="8" name="Shape 6"/>
          <p:cNvSpPr/>
          <p:nvPr/>
        </p:nvSpPr>
        <p:spPr>
          <a:xfrm>
            <a:off x="548640" y="3611880"/>
            <a:ext cx="10881360" cy="1417320"/>
          </a:xfrm>
          <a:prstGeom prst="roundRect">
            <a:avLst>
              <a:gd name="adj" fmla="val 3871"/>
            </a:avLst>
          </a:prstGeom>
          <a:solidFill>
            <a:srgbClr val="E7EDF7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3767328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ЗМЕНШЕННЯ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22960" y="406908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B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пп. 139.2.2 ПКУ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246120" y="3794760"/>
            <a:ext cx="795528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4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Сума списаної заборгованості (в т. ч. за рахунок резерву), яка відповідає ознакам пп. 14.1.11 ПКУ — незалежно від того, створювався резерв чи ні</a:t>
            </a:r>
            <a:endParaRPr lang="en-US" sz="1450" dirty="0"/>
          </a:p>
        </p:txBody>
      </p:sp>
      <p:sp>
        <p:nvSpPr>
          <p:cNvPr id="12" name="Text 10"/>
          <p:cNvSpPr/>
          <p:nvPr/>
        </p:nvSpPr>
        <p:spPr>
          <a:xfrm>
            <a:off x="548640" y="5394960"/>
            <a:ext cx="10881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B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Різниця, що не підпадає під пп. 14.1.11 ПКУ, фінрезультат НЕ зменшує — навіть якщо списана в бухобліку.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1475720" y="6446520"/>
            <a:ext cx="548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5B647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32A4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D9A44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ТИПОВЕ ПОРУШЕННЯ № 1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Додаткова різниця за пп. 140.5.10 ПКУ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822960" y="1920240"/>
            <a:ext cx="10332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C9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Додаткове збільшення фінрезультату застосовується, якщо ОДНОЧАСНО: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822960" y="2606040"/>
            <a:ext cx="10515600" cy="868680"/>
          </a:xfrm>
          <a:prstGeom prst="roundRect">
            <a:avLst>
              <a:gd name="adj" fmla="val 6316"/>
            </a:avLst>
          </a:prstGeom>
          <a:solidFill>
            <a:srgbClr val="1F3864"/>
          </a:solidFill>
          <a:ln w="9525">
            <a:solidFill>
              <a:srgbClr val="B8860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97280" y="2679192"/>
            <a:ext cx="9966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підставою списання є саме сплив позовної давності (не форс-мажор і не банкрутство)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822960" y="3630168"/>
            <a:ext cx="10515600" cy="868680"/>
          </a:xfrm>
          <a:prstGeom prst="roundRect">
            <a:avLst>
              <a:gd name="adj" fmla="val 6316"/>
            </a:avLst>
          </a:prstGeom>
          <a:solidFill>
            <a:srgbClr val="1F3864"/>
          </a:solidFill>
          <a:ln w="9525">
            <a:solidFill>
              <a:srgbClr val="B8860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97280" y="3703320"/>
            <a:ext cx="9966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боржник — неплатник податку на прибуток (крім фізосіб — платників ПДФО)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22960" y="4654296"/>
            <a:ext cx="10515600" cy="868680"/>
          </a:xfrm>
          <a:prstGeom prst="roundRect">
            <a:avLst>
              <a:gd name="adj" fmla="val 6316"/>
            </a:avLst>
          </a:prstGeom>
          <a:solidFill>
            <a:srgbClr val="1F3864"/>
          </a:solidFill>
          <a:ln w="9525">
            <a:solidFill>
              <a:srgbClr val="B8860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97280" y="4727448"/>
            <a:ext cx="9966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або боржник — пов’язана особа, яка задекларувала від’ємне значення обʼєкта оподаткування за період визнання боргу безнадійним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822960" y="5724144"/>
            <a:ext cx="10332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Логіка ДПС (кат. 102.12 ЗІР): така заборгованість набуває ознак безповоротної фінансової допомоги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1475720" y="6446520"/>
            <a:ext cx="548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5B647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B886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ТИПОВЕ ПОРУШЕННЯ № 2 · ПЕРІОД ВІДОБРАЖЕННЯ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2A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Момент безнадійності ≠ момент списання в обліку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2103120"/>
            <a:ext cx="512064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8D2C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23317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32A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серпень 2025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22960" y="2880360"/>
            <a:ext cx="4572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00" dirty="0">
                <a:solidFill>
                  <a:srgbClr val="5B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виникла ознака безнадійності</a:t>
            </a:r>
            <a:endParaRPr lang="en-US" sz="1300" dirty="0"/>
          </a:p>
          <a:p>
            <a:pPr indent="0" marL="0">
              <a:lnSpc>
                <a:spcPts val="1800"/>
              </a:lnSpc>
              <a:buNone/>
            </a:pPr>
            <a:r>
              <a:rPr lang="en-US" sz="1300" dirty="0">
                <a:solidFill>
                  <a:srgbClr val="5B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(наприклад, спливла позовна давність)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492240" y="2103120"/>
            <a:ext cx="5120640" cy="1828800"/>
          </a:xfrm>
          <a:prstGeom prst="roundRect">
            <a:avLst>
              <a:gd name="adj" fmla="val 4000"/>
            </a:avLst>
          </a:prstGeom>
          <a:solidFill>
            <a:srgbClr val="FBEFE0"/>
          </a:solidFill>
          <a:ln w="12700">
            <a:solidFill>
              <a:srgbClr val="D9A44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766560" y="23317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886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травень 2026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6766560" y="2880360"/>
            <a:ext cx="4572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00" dirty="0">
                <a:solidFill>
                  <a:srgbClr val="8A63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фактичне списання проведене в обліку</a:t>
            </a:r>
            <a:endParaRPr lang="en-US" sz="1300" dirty="0"/>
          </a:p>
          <a:p>
            <a:pPr indent="0" marL="0">
              <a:lnSpc>
                <a:spcPts val="1800"/>
              </a:lnSpc>
              <a:buNone/>
            </a:pPr>
            <a:r>
              <a:rPr lang="en-US" sz="1300" dirty="0">
                <a:solidFill>
                  <a:srgbClr val="8A63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(на 9 місяців пізніше)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806440" y="2697480"/>
            <a:ext cx="5486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B886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548640" y="4251960"/>
            <a:ext cx="110642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Наслідок: податківці знімають витрати як відображені не в тому звітному періоді, до якого вони відносяться.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11475720" y="6446520"/>
            <a:ext cx="548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5B647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B886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АКТУАЛЬНО · ЗАКОН № 4434-IX ВІД 14.05.2025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2A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Позовна давність: перебіг відновлено з 04.09.2025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822960" y="2743200"/>
            <a:ext cx="10332720" cy="0"/>
          </a:xfrm>
          <a:prstGeom prst="line">
            <a:avLst/>
          </a:prstGeom>
          <a:noFill/>
          <a:ln w="25400">
            <a:solidFill>
              <a:srgbClr val="D8D2C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40664" y="2660904"/>
            <a:ext cx="164592" cy="164592"/>
          </a:xfrm>
          <a:prstGeom prst="ellipse">
            <a:avLst/>
          </a:prstGeom>
          <a:solidFill>
            <a:srgbClr val="B8860B"/>
          </a:solidFill>
          <a:ln w="12700">
            <a:solidFill>
              <a:srgbClr val="132A4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0" y="214884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32A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02.04.2020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0" y="2907792"/>
            <a:ext cx="1645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1150" dirty="0">
                <a:solidFill>
                  <a:srgbClr val="5B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початок паузи</a:t>
            </a:r>
            <a:endParaRPr lang="en-US" sz="1150" dirty="0"/>
          </a:p>
          <a:p>
            <a:pPr algn="ctr" indent="0" marL="0">
              <a:lnSpc>
                <a:spcPts val="1400"/>
              </a:lnSpc>
              <a:buNone/>
            </a:pPr>
            <a:r>
              <a:rPr lang="en-US" sz="1150" dirty="0">
                <a:solidFill>
                  <a:srgbClr val="5B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(карантин)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4123944" y="2660904"/>
            <a:ext cx="164592" cy="164592"/>
          </a:xfrm>
          <a:prstGeom prst="ellipse">
            <a:avLst/>
          </a:prstGeom>
          <a:solidFill>
            <a:srgbClr val="B8860B"/>
          </a:solidFill>
          <a:ln w="12700">
            <a:solidFill>
              <a:srgbClr val="132A4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383280" y="214884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32A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17.03.2022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383280" y="2907792"/>
            <a:ext cx="1645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1150" dirty="0">
                <a:solidFill>
                  <a:srgbClr val="5B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паузу продовжено</a:t>
            </a:r>
            <a:endParaRPr lang="en-US" sz="1150" dirty="0"/>
          </a:p>
          <a:p>
            <a:pPr algn="ctr" indent="0" marL="0">
              <a:lnSpc>
                <a:spcPts val="1400"/>
              </a:lnSpc>
              <a:buNone/>
            </a:pPr>
            <a:r>
              <a:rPr lang="en-US" sz="1150" dirty="0">
                <a:solidFill>
                  <a:srgbClr val="5B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(воєнний стан)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7507224" y="2660904"/>
            <a:ext cx="164592" cy="164592"/>
          </a:xfrm>
          <a:prstGeom prst="ellipse">
            <a:avLst/>
          </a:prstGeom>
          <a:solidFill>
            <a:srgbClr val="B8860B"/>
          </a:solidFill>
          <a:ln w="12700">
            <a:solidFill>
              <a:srgbClr val="132A4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66560" y="214884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32A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04.09.2025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766560" y="2907792"/>
            <a:ext cx="1645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1150" dirty="0">
                <a:solidFill>
                  <a:srgbClr val="5B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перебіг</a:t>
            </a:r>
            <a:endParaRPr lang="en-US" sz="1150" dirty="0"/>
          </a:p>
          <a:p>
            <a:pPr algn="ctr" indent="0" marL="0">
              <a:lnSpc>
                <a:spcPts val="1400"/>
              </a:lnSpc>
              <a:buNone/>
            </a:pPr>
            <a:r>
              <a:rPr lang="en-US" sz="1150" dirty="0">
                <a:solidFill>
                  <a:srgbClr val="5B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відновлено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10890504" y="2660904"/>
            <a:ext cx="164592" cy="164592"/>
          </a:xfrm>
          <a:prstGeom prst="ellipse">
            <a:avLst/>
          </a:prstGeom>
          <a:solidFill>
            <a:srgbClr val="B8860B"/>
          </a:solidFill>
          <a:ln w="12700">
            <a:solidFill>
              <a:srgbClr val="132A4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0149840" y="214884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32A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сьогодні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0149840" y="2907792"/>
            <a:ext cx="1645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1150" dirty="0">
                <a:solidFill>
                  <a:srgbClr val="5B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строки йдуть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822960" y="4160520"/>
            <a:ext cx="10332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B886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Пауза тривала понад 5 років — з 02.04.2020 по 03.09.2025 включно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822960" y="4709160"/>
            <a:ext cx="5029200" cy="1417320"/>
          </a:xfrm>
          <a:prstGeom prst="roundRect">
            <a:avLst>
              <a:gd name="adj" fmla="val 3871"/>
            </a:avLst>
          </a:prstGeom>
          <a:solidFill>
            <a:srgbClr val="E7EDF7"/>
          </a:solidFill>
          <a:ln/>
        </p:spPr>
      </p:sp>
      <p:sp>
        <p:nvSpPr>
          <p:cNvPr id="19" name="Text 17"/>
          <p:cNvSpPr/>
          <p:nvPr/>
        </p:nvSpPr>
        <p:spPr>
          <a:xfrm>
            <a:off x="1051560" y="484632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Борг виник ДО паузи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051560" y="5166360"/>
            <a:ext cx="45720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Відлік починається до 02.04.2020, зупиняється на паузу, і продовжується з 04.09.2025 на залишок строку.</a:t>
            </a:r>
            <a:endParaRPr lang="en-US" sz="1250" dirty="0"/>
          </a:p>
        </p:txBody>
      </p:sp>
      <p:sp>
        <p:nvSpPr>
          <p:cNvPr id="21" name="Shape 19"/>
          <p:cNvSpPr/>
          <p:nvPr/>
        </p:nvSpPr>
        <p:spPr>
          <a:xfrm>
            <a:off x="6126480" y="4709160"/>
            <a:ext cx="5212080" cy="1417320"/>
          </a:xfrm>
          <a:prstGeom prst="roundRect">
            <a:avLst>
              <a:gd name="adj" fmla="val 3871"/>
            </a:avLst>
          </a:prstGeom>
          <a:solidFill>
            <a:srgbClr val="FBEFE0"/>
          </a:solidFill>
          <a:ln/>
        </p:spPr>
      </p:sp>
      <p:sp>
        <p:nvSpPr>
          <p:cNvPr id="22" name="Text 20"/>
          <p:cNvSpPr/>
          <p:nvPr/>
        </p:nvSpPr>
        <p:spPr>
          <a:xfrm>
            <a:off x="6355080" y="4846320"/>
            <a:ext cx="4754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Борг виник ПІД ЧАС паузи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355080" y="5166360"/>
            <a:ext cx="47548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3-річний строк починає обчислюватися тільки з 04.09.2025 і спливає не раніше 4 вересня 2028 року.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548640" y="64465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Опубліковано: «Голос України» від 03.06.2025 № 108 · чинність — з 04.09.2025 (п. 2 Закону № 4434-IX)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11475720" y="6446520"/>
            <a:ext cx="548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5B647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2026-07-14T12:10:20Z</dcterms:created>
  <dcterms:modified xsi:type="dcterms:W3CDTF">2026-07-14T12:10:20Z</dcterms:modified>
</cp:coreProperties>
</file>