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63" r:id="rId2"/>
    <p:sldId id="551" r:id="rId3"/>
    <p:sldId id="553" r:id="rId4"/>
    <p:sldId id="542" r:id="rId5"/>
    <p:sldId id="555" r:id="rId6"/>
    <p:sldId id="532" r:id="rId7"/>
    <p:sldId id="537" r:id="rId8"/>
    <p:sldId id="533" r:id="rId9"/>
    <p:sldId id="534" r:id="rId10"/>
    <p:sldId id="544" r:id="rId11"/>
    <p:sldId id="535" r:id="rId12"/>
    <p:sldId id="536" r:id="rId13"/>
    <p:sldId id="545" r:id="rId14"/>
    <p:sldId id="540" r:id="rId15"/>
    <p:sldId id="539" r:id="rId16"/>
    <p:sldId id="538" r:id="rId17"/>
    <p:sldId id="557" r:id="rId18"/>
    <p:sldId id="548" r:id="rId19"/>
    <p:sldId id="554" r:id="rId20"/>
    <p:sldId id="556" r:id="rId21"/>
    <p:sldId id="547" r:id="rId22"/>
    <p:sldId id="541" r:id="rId23"/>
    <p:sldId id="546" r:id="rId24"/>
    <p:sldId id="550" r:id="rId25"/>
    <p:sldId id="552" r:id="rId26"/>
    <p:sldId id="305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z7ZH6M4nJGWA3+XPxi97ouZUI6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84"/>
    <a:srgbClr val="99FFCC"/>
    <a:srgbClr val="008D6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16" y="132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200" d="100"/>
        <a:sy n="200" d="100"/>
      </p:scale>
      <p:origin x="0" y="-55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63d128ae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100" tIns="45025" rIns="90100" bIns="450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21" name="Google Shape;621;g363d128ae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946150"/>
            <a:ext cx="4533900" cy="2549525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uk-UA" sz="2000" b="0" strike="noStrike" spc="-1" dirty="0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100000"/>
              </a:lnSpc>
            </a:pPr>
            <a:fld id="{9FAD38B8-D893-46FA-A703-2D86CD879613}" type="slidenum">
              <a:rPr lang="x-none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10</a:t>
            </a:fld>
            <a:endParaRPr lang="uk-UA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811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7472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5488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201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444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223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799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98483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774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8375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85547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82263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04094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168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5771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2096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363d128ae2d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15" name="Google Shape;1915;g363d128ae2d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3A9F6-3FEB-40C9-ABDA-A32C986A44C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44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41125B-4602-4D52-88DF-C14FB077D947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2517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057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3051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6473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7157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3d128ae2d_0_2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65" name="Google Shape;765;g363d128ae2d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046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Назва та вміст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‹№›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openxmlformats.org/officeDocument/2006/relationships/image" Target="../media/image3.png"/><Relationship Id="rId9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5" Type="http://schemas.microsoft.com/office/2007/relationships/hdphoto" Target="../media/hdphoto2.wdp"/><Relationship Id="rId10" Type="http://schemas.microsoft.com/office/2007/relationships/hdphoto" Target="../media/hdphoto1.wdp"/><Relationship Id="rId19" Type="http://schemas.openxmlformats.org/officeDocument/2006/relationships/image" Target="../media/image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63d128ae2d_0_1"/>
          <p:cNvSpPr/>
          <p:nvPr/>
        </p:nvSpPr>
        <p:spPr>
          <a:xfrm>
            <a:off x="6393975" y="0"/>
            <a:ext cx="2164080" cy="5156210"/>
          </a:xfrm>
          <a:custGeom>
            <a:avLst/>
            <a:gdLst/>
            <a:ahLst/>
            <a:cxnLst/>
            <a:rect l="l" t="t" r="r" b="b"/>
            <a:pathLst>
              <a:path w="12192000" h="6120130" extrusionOk="0">
                <a:moveTo>
                  <a:pt x="0" y="6119799"/>
                </a:moveTo>
                <a:lnTo>
                  <a:pt x="12191999" y="6119799"/>
                </a:lnTo>
                <a:lnTo>
                  <a:pt x="12191999" y="0"/>
                </a:lnTo>
                <a:lnTo>
                  <a:pt x="0" y="0"/>
                </a:lnTo>
                <a:lnTo>
                  <a:pt x="0" y="6119799"/>
                </a:lnTo>
                <a:close/>
              </a:path>
            </a:pathLst>
          </a:custGeom>
          <a:solidFill>
            <a:srgbClr val="4FBA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63d128ae2d_0_1"/>
          <p:cNvSpPr/>
          <p:nvPr/>
        </p:nvSpPr>
        <p:spPr>
          <a:xfrm>
            <a:off x="0" y="530775"/>
            <a:ext cx="1066800" cy="4620698"/>
          </a:xfrm>
          <a:custGeom>
            <a:avLst/>
            <a:gdLst/>
            <a:ahLst/>
            <a:cxnLst/>
            <a:rect l="l" t="t" r="r" b="b"/>
            <a:pathLst>
              <a:path w="12192000" h="6120130" extrusionOk="0">
                <a:moveTo>
                  <a:pt x="0" y="6119799"/>
                </a:moveTo>
                <a:lnTo>
                  <a:pt x="12191999" y="6119799"/>
                </a:lnTo>
                <a:lnTo>
                  <a:pt x="12191999" y="0"/>
                </a:lnTo>
                <a:lnTo>
                  <a:pt x="0" y="0"/>
                </a:lnTo>
                <a:lnTo>
                  <a:pt x="0" y="6119799"/>
                </a:lnTo>
                <a:close/>
              </a:path>
            </a:pathLst>
          </a:custGeom>
          <a:solidFill>
            <a:srgbClr val="4FBA9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63d128ae2d_0_1"/>
          <p:cNvSpPr txBox="1">
            <a:spLocks noGrp="1"/>
          </p:cNvSpPr>
          <p:nvPr>
            <p:ph type="body" idx="1"/>
          </p:nvPr>
        </p:nvSpPr>
        <p:spPr>
          <a:xfrm>
            <a:off x="1165946" y="979538"/>
            <a:ext cx="5180664" cy="265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SzPts val="2500"/>
              <a:buNone/>
            </a:pPr>
            <a:r>
              <a:rPr lang="uk-UA" sz="32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Електронні сервіси вебпорталу електронних послуг Пенсійного фонду України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endParaRPr sz="3200" b="1" dirty="0">
              <a:solidFill>
                <a:srgbClr val="4FBA9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628" name="Google Shape;628;g363d128ae2d_0_1"/>
          <p:cNvCxnSpPr/>
          <p:nvPr/>
        </p:nvCxnSpPr>
        <p:spPr>
          <a:xfrm>
            <a:off x="936225" y="1507556"/>
            <a:ext cx="0" cy="15966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29" name="Google Shape;629;g363d128ae2d_0_1"/>
          <p:cNvGrpSpPr/>
          <p:nvPr/>
        </p:nvGrpSpPr>
        <p:grpSpPr>
          <a:xfrm>
            <a:off x="8454585" y="41255"/>
            <a:ext cx="637287" cy="448268"/>
            <a:chOff x="2558650" y="188750"/>
            <a:chExt cx="1418400" cy="996150"/>
          </a:xfrm>
        </p:grpSpPr>
        <p:sp>
          <p:nvSpPr>
            <p:cNvPr id="630" name="Google Shape;630;g363d128ae2d_0_1"/>
            <p:cNvSpPr/>
            <p:nvPr/>
          </p:nvSpPr>
          <p:spPr>
            <a:xfrm>
              <a:off x="25586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g363d128ae2d_0_1"/>
            <p:cNvSpPr/>
            <p:nvPr/>
          </p:nvSpPr>
          <p:spPr>
            <a:xfrm>
              <a:off x="28634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g363d128ae2d_0_1"/>
            <p:cNvSpPr/>
            <p:nvPr/>
          </p:nvSpPr>
          <p:spPr>
            <a:xfrm>
              <a:off x="31682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g363d128ae2d_0_1"/>
            <p:cNvSpPr/>
            <p:nvPr/>
          </p:nvSpPr>
          <p:spPr>
            <a:xfrm>
              <a:off x="34730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g363d128ae2d_0_1"/>
            <p:cNvSpPr/>
            <p:nvPr/>
          </p:nvSpPr>
          <p:spPr>
            <a:xfrm>
              <a:off x="37778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g363d128ae2d_0_1"/>
            <p:cNvSpPr/>
            <p:nvPr/>
          </p:nvSpPr>
          <p:spPr>
            <a:xfrm>
              <a:off x="25586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g363d128ae2d_0_1"/>
            <p:cNvSpPr/>
            <p:nvPr/>
          </p:nvSpPr>
          <p:spPr>
            <a:xfrm>
              <a:off x="28634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g363d128ae2d_0_1"/>
            <p:cNvSpPr/>
            <p:nvPr/>
          </p:nvSpPr>
          <p:spPr>
            <a:xfrm>
              <a:off x="31682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g363d128ae2d_0_1"/>
            <p:cNvSpPr/>
            <p:nvPr/>
          </p:nvSpPr>
          <p:spPr>
            <a:xfrm>
              <a:off x="34730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g363d128ae2d_0_1"/>
            <p:cNvSpPr/>
            <p:nvPr/>
          </p:nvSpPr>
          <p:spPr>
            <a:xfrm>
              <a:off x="37778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g363d128ae2d_0_1"/>
            <p:cNvSpPr/>
            <p:nvPr/>
          </p:nvSpPr>
          <p:spPr>
            <a:xfrm>
              <a:off x="25586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g363d128ae2d_0_1"/>
            <p:cNvSpPr/>
            <p:nvPr/>
          </p:nvSpPr>
          <p:spPr>
            <a:xfrm>
              <a:off x="28634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g363d128ae2d_0_1"/>
            <p:cNvSpPr/>
            <p:nvPr/>
          </p:nvSpPr>
          <p:spPr>
            <a:xfrm>
              <a:off x="31682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g363d128ae2d_0_1"/>
            <p:cNvSpPr/>
            <p:nvPr/>
          </p:nvSpPr>
          <p:spPr>
            <a:xfrm>
              <a:off x="34730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g363d128ae2d_0_1"/>
            <p:cNvSpPr/>
            <p:nvPr/>
          </p:nvSpPr>
          <p:spPr>
            <a:xfrm>
              <a:off x="37778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g363d128ae2d_0_1"/>
            <p:cNvSpPr/>
            <p:nvPr/>
          </p:nvSpPr>
          <p:spPr>
            <a:xfrm>
              <a:off x="25586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363d128ae2d_0_1"/>
            <p:cNvSpPr/>
            <p:nvPr/>
          </p:nvSpPr>
          <p:spPr>
            <a:xfrm>
              <a:off x="28634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g363d128ae2d_0_1"/>
            <p:cNvSpPr/>
            <p:nvPr/>
          </p:nvSpPr>
          <p:spPr>
            <a:xfrm>
              <a:off x="31682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g363d128ae2d_0_1"/>
            <p:cNvSpPr/>
            <p:nvPr/>
          </p:nvSpPr>
          <p:spPr>
            <a:xfrm>
              <a:off x="34730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g363d128ae2d_0_1"/>
            <p:cNvSpPr/>
            <p:nvPr/>
          </p:nvSpPr>
          <p:spPr>
            <a:xfrm>
              <a:off x="37778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50" name="Google Shape;650;g363d128ae2d_0_1"/>
          <p:cNvCxnSpPr/>
          <p:nvPr/>
        </p:nvCxnSpPr>
        <p:spPr>
          <a:xfrm rot="10800000">
            <a:off x="6699525" y="452194"/>
            <a:ext cx="156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g363d128ae2d_0_1"/>
          <p:cNvCxnSpPr/>
          <p:nvPr/>
        </p:nvCxnSpPr>
        <p:spPr>
          <a:xfrm rot="10800000">
            <a:off x="6699525" y="4691213"/>
            <a:ext cx="15606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52" name="Google Shape;652;g363d128ae2d_0_1"/>
          <p:cNvGrpSpPr/>
          <p:nvPr/>
        </p:nvGrpSpPr>
        <p:grpSpPr>
          <a:xfrm>
            <a:off x="8454585" y="4649414"/>
            <a:ext cx="637287" cy="448268"/>
            <a:chOff x="2558650" y="188750"/>
            <a:chExt cx="1418400" cy="996150"/>
          </a:xfrm>
        </p:grpSpPr>
        <p:sp>
          <p:nvSpPr>
            <p:cNvPr id="653" name="Google Shape;653;g363d128ae2d_0_1"/>
            <p:cNvSpPr/>
            <p:nvPr/>
          </p:nvSpPr>
          <p:spPr>
            <a:xfrm>
              <a:off x="25586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g363d128ae2d_0_1"/>
            <p:cNvSpPr/>
            <p:nvPr/>
          </p:nvSpPr>
          <p:spPr>
            <a:xfrm>
              <a:off x="28634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g363d128ae2d_0_1"/>
            <p:cNvSpPr/>
            <p:nvPr/>
          </p:nvSpPr>
          <p:spPr>
            <a:xfrm>
              <a:off x="31682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g363d128ae2d_0_1"/>
            <p:cNvSpPr/>
            <p:nvPr/>
          </p:nvSpPr>
          <p:spPr>
            <a:xfrm>
              <a:off x="34730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g363d128ae2d_0_1"/>
            <p:cNvSpPr/>
            <p:nvPr/>
          </p:nvSpPr>
          <p:spPr>
            <a:xfrm>
              <a:off x="3777850" y="1887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g363d128ae2d_0_1"/>
            <p:cNvSpPr/>
            <p:nvPr/>
          </p:nvSpPr>
          <p:spPr>
            <a:xfrm>
              <a:off x="25586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g363d128ae2d_0_1"/>
            <p:cNvSpPr/>
            <p:nvPr/>
          </p:nvSpPr>
          <p:spPr>
            <a:xfrm>
              <a:off x="28634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g363d128ae2d_0_1"/>
            <p:cNvSpPr/>
            <p:nvPr/>
          </p:nvSpPr>
          <p:spPr>
            <a:xfrm>
              <a:off x="31682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g363d128ae2d_0_1"/>
            <p:cNvSpPr/>
            <p:nvPr/>
          </p:nvSpPr>
          <p:spPr>
            <a:xfrm>
              <a:off x="34730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g363d128ae2d_0_1"/>
            <p:cNvSpPr/>
            <p:nvPr/>
          </p:nvSpPr>
          <p:spPr>
            <a:xfrm>
              <a:off x="3777850" y="4544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g363d128ae2d_0_1"/>
            <p:cNvSpPr/>
            <p:nvPr/>
          </p:nvSpPr>
          <p:spPr>
            <a:xfrm>
              <a:off x="25586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g363d128ae2d_0_1"/>
            <p:cNvSpPr/>
            <p:nvPr/>
          </p:nvSpPr>
          <p:spPr>
            <a:xfrm>
              <a:off x="28634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g363d128ae2d_0_1"/>
            <p:cNvSpPr/>
            <p:nvPr/>
          </p:nvSpPr>
          <p:spPr>
            <a:xfrm>
              <a:off x="31682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g363d128ae2d_0_1"/>
            <p:cNvSpPr/>
            <p:nvPr/>
          </p:nvSpPr>
          <p:spPr>
            <a:xfrm>
              <a:off x="34730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g363d128ae2d_0_1"/>
            <p:cNvSpPr/>
            <p:nvPr/>
          </p:nvSpPr>
          <p:spPr>
            <a:xfrm>
              <a:off x="3777850" y="72005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g363d128ae2d_0_1"/>
            <p:cNvSpPr/>
            <p:nvPr/>
          </p:nvSpPr>
          <p:spPr>
            <a:xfrm>
              <a:off x="25586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g363d128ae2d_0_1"/>
            <p:cNvSpPr/>
            <p:nvPr/>
          </p:nvSpPr>
          <p:spPr>
            <a:xfrm>
              <a:off x="28634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g363d128ae2d_0_1"/>
            <p:cNvSpPr/>
            <p:nvPr/>
          </p:nvSpPr>
          <p:spPr>
            <a:xfrm>
              <a:off x="31682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g363d128ae2d_0_1"/>
            <p:cNvSpPr/>
            <p:nvPr/>
          </p:nvSpPr>
          <p:spPr>
            <a:xfrm>
              <a:off x="34730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g363d128ae2d_0_1"/>
            <p:cNvSpPr/>
            <p:nvPr/>
          </p:nvSpPr>
          <p:spPr>
            <a:xfrm>
              <a:off x="3777850" y="985700"/>
              <a:ext cx="199200" cy="199200"/>
            </a:xfrm>
            <a:prstGeom prst="ellipse">
              <a:avLst/>
            </a:prstGeom>
            <a:solidFill>
              <a:srgbClr val="4FB993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g363d128ae2d_0_1"/>
          <p:cNvGrpSpPr/>
          <p:nvPr/>
        </p:nvGrpSpPr>
        <p:grpSpPr>
          <a:xfrm>
            <a:off x="207304" y="4649414"/>
            <a:ext cx="637287" cy="448268"/>
            <a:chOff x="2558650" y="188750"/>
            <a:chExt cx="1418400" cy="996150"/>
          </a:xfrm>
        </p:grpSpPr>
        <p:sp>
          <p:nvSpPr>
            <p:cNvPr id="674" name="Google Shape;674;g363d128ae2d_0_1"/>
            <p:cNvSpPr/>
            <p:nvPr/>
          </p:nvSpPr>
          <p:spPr>
            <a:xfrm>
              <a:off x="2558650" y="1887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g363d128ae2d_0_1"/>
            <p:cNvSpPr/>
            <p:nvPr/>
          </p:nvSpPr>
          <p:spPr>
            <a:xfrm>
              <a:off x="2863450" y="1887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g363d128ae2d_0_1"/>
            <p:cNvSpPr/>
            <p:nvPr/>
          </p:nvSpPr>
          <p:spPr>
            <a:xfrm>
              <a:off x="3168250" y="1887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g363d128ae2d_0_1"/>
            <p:cNvSpPr/>
            <p:nvPr/>
          </p:nvSpPr>
          <p:spPr>
            <a:xfrm>
              <a:off x="3473050" y="1887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g363d128ae2d_0_1"/>
            <p:cNvSpPr/>
            <p:nvPr/>
          </p:nvSpPr>
          <p:spPr>
            <a:xfrm>
              <a:off x="3777850" y="1887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g363d128ae2d_0_1"/>
            <p:cNvSpPr/>
            <p:nvPr/>
          </p:nvSpPr>
          <p:spPr>
            <a:xfrm>
              <a:off x="2558650" y="4544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g363d128ae2d_0_1"/>
            <p:cNvSpPr/>
            <p:nvPr/>
          </p:nvSpPr>
          <p:spPr>
            <a:xfrm>
              <a:off x="2863450" y="4544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g363d128ae2d_0_1"/>
            <p:cNvSpPr/>
            <p:nvPr/>
          </p:nvSpPr>
          <p:spPr>
            <a:xfrm>
              <a:off x="3168250" y="4544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g363d128ae2d_0_1"/>
            <p:cNvSpPr/>
            <p:nvPr/>
          </p:nvSpPr>
          <p:spPr>
            <a:xfrm>
              <a:off x="3473050" y="4544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g363d128ae2d_0_1"/>
            <p:cNvSpPr/>
            <p:nvPr/>
          </p:nvSpPr>
          <p:spPr>
            <a:xfrm>
              <a:off x="3777850" y="4544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g363d128ae2d_0_1"/>
            <p:cNvSpPr/>
            <p:nvPr/>
          </p:nvSpPr>
          <p:spPr>
            <a:xfrm>
              <a:off x="2558650" y="7200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g363d128ae2d_0_1"/>
            <p:cNvSpPr/>
            <p:nvPr/>
          </p:nvSpPr>
          <p:spPr>
            <a:xfrm>
              <a:off x="2863450" y="7200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g363d128ae2d_0_1"/>
            <p:cNvSpPr/>
            <p:nvPr/>
          </p:nvSpPr>
          <p:spPr>
            <a:xfrm>
              <a:off x="3168250" y="7200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g363d128ae2d_0_1"/>
            <p:cNvSpPr/>
            <p:nvPr/>
          </p:nvSpPr>
          <p:spPr>
            <a:xfrm>
              <a:off x="3473050" y="7200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g363d128ae2d_0_1"/>
            <p:cNvSpPr/>
            <p:nvPr/>
          </p:nvSpPr>
          <p:spPr>
            <a:xfrm>
              <a:off x="3777850" y="72005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g363d128ae2d_0_1"/>
            <p:cNvSpPr/>
            <p:nvPr/>
          </p:nvSpPr>
          <p:spPr>
            <a:xfrm>
              <a:off x="2558650" y="9857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g363d128ae2d_0_1"/>
            <p:cNvSpPr/>
            <p:nvPr/>
          </p:nvSpPr>
          <p:spPr>
            <a:xfrm>
              <a:off x="2863450" y="9857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g363d128ae2d_0_1"/>
            <p:cNvSpPr/>
            <p:nvPr/>
          </p:nvSpPr>
          <p:spPr>
            <a:xfrm>
              <a:off x="3168250" y="9857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g363d128ae2d_0_1"/>
            <p:cNvSpPr/>
            <p:nvPr/>
          </p:nvSpPr>
          <p:spPr>
            <a:xfrm>
              <a:off x="3473050" y="9857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g363d128ae2d_0_1"/>
            <p:cNvSpPr/>
            <p:nvPr/>
          </p:nvSpPr>
          <p:spPr>
            <a:xfrm>
              <a:off x="3777850" y="985700"/>
              <a:ext cx="199200" cy="199200"/>
            </a:xfrm>
            <a:prstGeom prst="ellipse">
              <a:avLst/>
            </a:prstGeom>
            <a:solidFill>
              <a:srgbClr val="FFFFFF">
                <a:alpha val="60000"/>
              </a:srgb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5" name="Google Shape;695;g363d128ae2d_0_1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054564" y="4629111"/>
            <a:ext cx="176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</a:rPr>
              <a:t>30.06.2026</a:t>
            </a:r>
            <a:endParaRPr lang="uk-UA" sz="18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а сполучна лінія 13"/>
          <p:cNvSpPr/>
          <p:nvPr/>
        </p:nvSpPr>
        <p:spPr>
          <a:xfrm flipV="1">
            <a:off x="0" y="920700"/>
            <a:ext cx="6583950" cy="2781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uk-UA" sz="1050"/>
          </a:p>
        </p:txBody>
      </p:sp>
      <p:sp>
        <p:nvSpPr>
          <p:cNvPr id="81" name="Пряма сполучна лінія 13"/>
          <p:cNvSpPr/>
          <p:nvPr/>
        </p:nvSpPr>
        <p:spPr>
          <a:xfrm flipV="1">
            <a:off x="7132320" y="4558950"/>
            <a:ext cx="2011500" cy="99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uk-UA" sz="1050"/>
          </a:p>
        </p:txBody>
      </p:sp>
      <p:sp>
        <p:nvSpPr>
          <p:cNvPr id="82" name="Пряма сполучна лінія 13"/>
          <p:cNvSpPr/>
          <p:nvPr/>
        </p:nvSpPr>
        <p:spPr>
          <a:xfrm flipV="1">
            <a:off x="3571830" y="4856490"/>
            <a:ext cx="3560490" cy="102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uk-UA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1E00CE-97A6-7AA7-B710-68D8459445DF}"/>
              </a:ext>
            </a:extLst>
          </p:cNvPr>
          <p:cNvSpPr txBox="1"/>
          <p:nvPr/>
        </p:nvSpPr>
        <p:spPr>
          <a:xfrm>
            <a:off x="206635" y="866464"/>
            <a:ext cx="203310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1800" b="1" cap="all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РОБОТОДАВЕЦЬ</a:t>
            </a:r>
            <a:r>
              <a:rPr lang="ru-RU" sz="180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в особистому кабінеті на вебпорталі  електронних послуг пенсійного фонду </a:t>
            </a:r>
            <a:r>
              <a:rPr lang="uk-UA" sz="1800" cap="all" dirty="0" err="1" smtClean="0">
                <a:solidFill>
                  <a:srgbClr val="134E84"/>
                </a:solidFill>
                <a:latin typeface="Arial Narrow" panose="020B0606020202030204" pitchFamily="34" charset="0"/>
              </a:rPr>
              <a:t>україни</a:t>
            </a: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 в розділі </a:t>
            </a:r>
            <a:r>
              <a:rPr lang="ru-RU" sz="1800" b="1" cap="all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1800" b="1" cap="all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ВІДОМОСТІ ПРО ТРУДОВІ ВІДНОСИНИ</a:t>
            </a:r>
            <a:r>
              <a:rPr lang="ru-RU" sz="1800" b="1" cap="all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40A31B15-8C7E-1ED9-C01F-117A6C7E7941}"/>
              </a:ext>
            </a:extLst>
          </p:cNvPr>
          <p:cNvSpPr/>
          <p:nvPr/>
        </p:nvSpPr>
        <p:spPr>
          <a:xfrm rot="10800000">
            <a:off x="5421279" y="530775"/>
            <a:ext cx="381952" cy="154233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5FCE8B-A488-FCA3-304E-4B6EF85E9E4B}"/>
              </a:ext>
            </a:extLst>
          </p:cNvPr>
          <p:cNvSpPr txBox="1"/>
          <p:nvPr/>
        </p:nvSpPr>
        <p:spPr>
          <a:xfrm>
            <a:off x="4545079" y="1124304"/>
            <a:ext cx="22637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cap="all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ПРАЦІВНИК</a:t>
            </a:r>
            <a:r>
              <a:rPr lang="uk-UA" sz="180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uk-UA" sz="1800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В ОСОБИСТОМУ КАБІНЕТІ НА ВЕБПОРТАЛІ ЕЛЕКТРОННИХ ПОСЛУГ ПЕНСІЙНОГО ФОНДУ УКРАЇНИ В РОЗДІЛІ </a:t>
            </a:r>
          </a:p>
          <a:p>
            <a:r>
              <a:rPr lang="uk-UA" sz="1800" b="1" cap="all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«МОЇ ЗВЕРНЕННЯ»</a:t>
            </a:r>
          </a:p>
          <a:p>
            <a:endParaRPr lang="ru-RU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2BD1BE0E-8DE6-75BC-88C0-FD05F65C1F43}"/>
              </a:ext>
            </a:extLst>
          </p:cNvPr>
          <p:cNvSpPr/>
          <p:nvPr/>
        </p:nvSpPr>
        <p:spPr>
          <a:xfrm>
            <a:off x="3085181" y="3913265"/>
            <a:ext cx="5292587" cy="4860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id="{BEB3E1F1-B348-9E00-56CD-A2B97EDABE0B}"/>
              </a:ext>
            </a:extLst>
          </p:cNvPr>
          <p:cNvSpPr/>
          <p:nvPr/>
        </p:nvSpPr>
        <p:spPr>
          <a:xfrm rot="10800000">
            <a:off x="2064690" y="530774"/>
            <a:ext cx="381952" cy="154234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37874" y="2949792"/>
            <a:ext cx="540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b="1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3491880" y="4136126"/>
            <a:ext cx="56521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968198-0C5B-4B88-DEBC-114C5D6625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3389" y="1372466"/>
            <a:ext cx="2007394" cy="26717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A9D742-DA20-1977-8871-E1D6DC021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2786"/>
          <a:stretch/>
        </p:blipFill>
        <p:spPr>
          <a:xfrm>
            <a:off x="2334136" y="1216281"/>
            <a:ext cx="1684343" cy="3066182"/>
          </a:xfrm>
          <a:prstGeom prst="rect">
            <a:avLst/>
          </a:prstGeom>
        </p:spPr>
      </p:pic>
      <p:grpSp>
        <p:nvGrpSpPr>
          <p:cNvPr id="22" name="Google Shape;771;g363d128ae2d_0_288"/>
          <p:cNvGrpSpPr/>
          <p:nvPr/>
        </p:nvGrpSpPr>
        <p:grpSpPr>
          <a:xfrm rot="-5400000" flipH="1">
            <a:off x="4559355" y="-2361731"/>
            <a:ext cx="34270" cy="5567591"/>
            <a:chOff x="0" y="104642"/>
            <a:chExt cx="249600" cy="5907885"/>
          </a:xfrm>
        </p:grpSpPr>
        <p:sp>
          <p:nvSpPr>
            <p:cNvPr id="23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767;g363d128ae2d_0_288"/>
          <p:cNvSpPr txBox="1">
            <a:spLocks/>
          </p:cNvSpPr>
          <p:nvPr/>
        </p:nvSpPr>
        <p:spPr>
          <a:xfrm>
            <a:off x="1055988" y="-6074"/>
            <a:ext cx="8087832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Результати опрацювання звернень </a:t>
            </a:r>
            <a:r>
              <a:rPr lang="uk-UA" sz="2400" b="1" dirty="0" err="1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скан</a:t>
            </a: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-копій трудових книжок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9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Статуси опрацювання звернень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E00CE-97A6-7AA7-B710-68D8459445DF}"/>
              </a:ext>
            </a:extLst>
          </p:cNvPr>
          <p:cNvSpPr txBox="1"/>
          <p:nvPr/>
        </p:nvSpPr>
        <p:spPr>
          <a:xfrm>
            <a:off x="805116" y="1108882"/>
            <a:ext cx="341636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80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uk-UA" sz="1800" b="1" cap="all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«ВИКОНАНО»</a:t>
            </a:r>
            <a:r>
              <a:rPr lang="uk-UA" sz="180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 </a:t>
            </a: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СВІДЧИТЬ, ЩО СКАН-КОПІЇ ТРУДОВОЇ КНИЖКИ  опрацьовані та дані про трудові відносини працівника актуалізовано</a:t>
            </a:r>
          </a:p>
          <a:p>
            <a:pPr algn="just"/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Равнобедренный треугольник 27">
            <a:extLst>
              <a:ext uri="{FF2B5EF4-FFF2-40B4-BE49-F238E27FC236}">
                <a16:creationId xmlns:a16="http://schemas.microsoft.com/office/drawing/2014/main" id="{BEB3E1F1-B348-9E00-56CD-A2B97EDABE0B}"/>
              </a:ext>
            </a:extLst>
          </p:cNvPr>
          <p:cNvSpPr/>
          <p:nvPr/>
        </p:nvSpPr>
        <p:spPr>
          <a:xfrm rot="5213907">
            <a:off x="328298" y="1632679"/>
            <a:ext cx="509269" cy="205645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72E8A-EE14-B07C-7866-0D6EA92DE8DB}"/>
              </a:ext>
            </a:extLst>
          </p:cNvPr>
          <p:cNvSpPr txBox="1"/>
          <p:nvPr/>
        </p:nvSpPr>
        <p:spPr>
          <a:xfrm>
            <a:off x="4933795" y="1398396"/>
            <a:ext cx="39450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all" spc="0" normalizeH="0" baseline="0" dirty="0" smtClean="0">
                <a:ln>
                  <a:noFill/>
                </a:ln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«СКАСОВАНО ВИКОНАННЯ»</a:t>
            </a:r>
            <a:r>
              <a:rPr lang="uk-UA" sz="1800" kern="120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kern="12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-</a:t>
            </a:r>
            <a:r>
              <a:rPr kumimoji="0" lang="uk-UA" sz="1800" b="0" i="0" u="none" strike="noStrike" kern="1200" cap="all" spc="0" normalizeH="0" baseline="0" dirty="0" smtClean="0">
                <a:ln>
                  <a:noFill/>
                </a:ln>
                <a:solidFill>
                  <a:srgbClr val="134E84"/>
                </a:solidFill>
                <a:effectLst/>
                <a:uLnTx/>
                <a:uFillTx/>
                <a:latin typeface="Arial Narrow" panose="020B0606020202030204" pitchFamily="34" charset="0"/>
              </a:rPr>
              <a:t> означає, що звернення містить певні помилки, не опрацьовано та потребує повторного подання (опис причини відхилення вказано в реквізиті «Повідомлення»)</a:t>
            </a:r>
            <a:endParaRPr kumimoji="0" lang="uk-UA" sz="1800" b="0" i="0" u="none" strike="noStrike" kern="1200" cap="all" spc="0" normalizeH="0" baseline="0" dirty="0">
              <a:ln>
                <a:noFill/>
              </a:ln>
              <a:solidFill>
                <a:srgbClr val="134E8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B22CBA-D655-59B3-F5AA-059CCEEFDF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464" y="4285088"/>
            <a:ext cx="317019" cy="62184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5CC66E-F992-6B03-9E30-0FEF1E0BB5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82331" y="1419328"/>
            <a:ext cx="317019" cy="6218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497D3F-4CA5-7344-69E1-6ABB54E81E7E}"/>
              </a:ext>
            </a:extLst>
          </p:cNvPr>
          <p:cNvSpPr txBox="1"/>
          <p:nvPr/>
        </p:nvSpPr>
        <p:spPr>
          <a:xfrm rot="10800000" flipV="1">
            <a:off x="494497" y="4285088"/>
            <a:ext cx="8384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sz="1800" b="0" i="0" u="none" strike="noStrike" kern="1200" cap="all" spc="0" normalizeH="0" baseline="0" dirty="0" smtClean="0">
                <a:ln>
                  <a:noFill/>
                </a:ln>
                <a:solidFill>
                  <a:srgbClr val="134E84"/>
                </a:solidFill>
                <a:effectLst/>
                <a:uLnTx/>
                <a:uFillTx/>
                <a:latin typeface="Arial Narrow" panose="020B0606020202030204" pitchFamily="34" charset="0"/>
              </a:rPr>
              <a:t>Інші статуси означають, що звернення знаходиться ще в опрацюванні фахівців Пенсійного фонду</a:t>
            </a:r>
            <a:endParaRPr lang="uk-UA" dirty="0">
              <a:solidFill>
                <a:srgbClr val="13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36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Основні причини скасування звернень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1E00CE-97A6-7AA7-B710-68D8459445DF}"/>
              </a:ext>
            </a:extLst>
          </p:cNvPr>
          <p:cNvSpPr txBox="1"/>
          <p:nvPr/>
        </p:nvSpPr>
        <p:spPr>
          <a:xfrm>
            <a:off x="421861" y="640855"/>
            <a:ext cx="42796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Порушення вимог до оформлення </a:t>
            </a:r>
            <a:r>
              <a:rPr lang="uk-UA" sz="1800" b="1" cap="all" dirty="0" err="1">
                <a:solidFill>
                  <a:srgbClr val="134E84"/>
                </a:solidFill>
                <a:latin typeface="Arial Narrow" panose="020B0606020202030204" pitchFamily="34" charset="0"/>
              </a:rPr>
              <a:t>скан</a:t>
            </a:r>
            <a:r>
              <a:rPr lang="uk-UA" sz="1800" b="1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-копій ДОКУМЕНТІВ</a:t>
            </a:r>
            <a:r>
              <a:rPr lang="uk-UA" sz="1800" b="1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:</a:t>
            </a:r>
          </a:p>
          <a:p>
            <a:endParaRPr lang="uk-UA" sz="1800" cap="all" dirty="0">
              <a:solidFill>
                <a:srgbClr val="134E84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1800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НЕ НАЛЕЖАТЬ ЗАЯВНИКУ;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1800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ЗРОБЛЕНІ НЕ З ОРИГІНАЛІВ ДОКУМЕНТІВ АБО В ЧОРНО-БІЛОМУ ФОРМАТІ;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відскановані неналежним чином (обрізані дати, номери наказів тощо);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ПОРУШЕНА </a:t>
            </a:r>
            <a:r>
              <a:rPr lang="ru-RU" sz="1800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ХРОНОЛОГІЯ ПОДІЙ (ПРОПУЩЕНІ СКАНИ СТОРІНОК </a:t>
            </a:r>
            <a:r>
              <a:rPr lang="ru-RU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ТК);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ВІДСУТНЯ СКАНКОПІЯ ТИТУЛЬНОЇ СТОРІНКИ ТРУДОВОЇ КНИЖКИ</a:t>
            </a:r>
            <a:endParaRPr lang="uk-UA" sz="2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A72E8A-EE14-B07C-7866-0D6EA92DE8DB}"/>
              </a:ext>
            </a:extLst>
          </p:cNvPr>
          <p:cNvSpPr txBox="1"/>
          <p:nvPr/>
        </p:nvSpPr>
        <p:spPr>
          <a:xfrm>
            <a:off x="5123579" y="620000"/>
            <a:ext cx="367752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1200" cap="all" spc="0" normalizeH="0" baseline="0" dirty="0" smtClean="0">
                <a:ln>
                  <a:noFill/>
                </a:ln>
                <a:solidFill>
                  <a:srgbClr val="134E84"/>
                </a:solidFill>
                <a:effectLst/>
                <a:uLnTx/>
                <a:uFillTx/>
                <a:latin typeface="Arial Narrow" panose="020B0606020202030204" pitchFamily="34" charset="0"/>
              </a:rPr>
              <a:t>порушення вимог до оформлення трудової книжки: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1" i="0" u="none" strike="noStrike" kern="1200" cap="all" spc="0" normalizeH="0" baseline="0" dirty="0" smtClean="0">
              <a:ln>
                <a:noFill/>
              </a:ln>
              <a:solidFill>
                <a:srgbClr val="134E8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uk-UA" sz="1800" b="0" i="0" u="none" strike="noStrike" kern="1200" cap="all" spc="0" normalizeH="0" baseline="0" dirty="0" smtClean="0">
              <a:ln>
                <a:noFill/>
              </a:ln>
              <a:solidFill>
                <a:srgbClr val="134E84"/>
              </a:solidFill>
              <a:effectLst/>
              <a:uLnTx/>
              <a:uFillTx/>
              <a:latin typeface="Arial Narrow" panose="020B0606020202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1800" b="0" i="0" u="none" strike="noStrike" kern="1200" cap="all" spc="0" normalizeH="0" baseline="0" dirty="0" smtClean="0">
                <a:ln>
                  <a:noFill/>
                </a:ln>
                <a:solidFill>
                  <a:srgbClr val="134E84"/>
                </a:solidFill>
                <a:effectLst/>
                <a:uLnTx/>
                <a:uFillTx/>
                <a:latin typeface="Arial Narrow" panose="020B0606020202030204" pitchFamily="34" charset="0"/>
              </a:rPr>
              <a:t>відсутній підпис власника трудової книжки або запис про зміну ПІБ;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sz="1800" b="0" i="0" u="none" strike="noStrike" kern="1200" cap="all" spc="0" normalizeH="0" baseline="0" dirty="0" smtClean="0">
                <a:ln>
                  <a:noFill/>
                </a:ln>
                <a:solidFill>
                  <a:srgbClr val="134E84"/>
                </a:solidFill>
                <a:effectLst/>
                <a:uLnTx/>
                <a:uFillTx/>
                <a:latin typeface="Arial Narrow" panose="020B0606020202030204" pitchFamily="34" charset="0"/>
              </a:rPr>
              <a:t>відсутня печатка установи або підпис відповідальної особи.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all" spc="0" normalizeH="0" baseline="0" noProof="0" dirty="0">
              <a:ln>
                <a:noFill/>
              </a:ln>
              <a:solidFill>
                <a:srgbClr val="134E84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B22CBA-D655-59B3-F5AA-059CCEEFDFA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12" y="708025"/>
            <a:ext cx="317019" cy="62184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5CC66E-F992-6B03-9E30-0FEF1E0BB53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01540" y="605628"/>
            <a:ext cx="317019" cy="621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5F2A75-7123-8A68-4118-164189DE6FF0}"/>
              </a:ext>
            </a:extLst>
          </p:cNvPr>
          <p:cNvSpPr txBox="1"/>
          <p:nvPr/>
        </p:nvSpPr>
        <p:spPr>
          <a:xfrm>
            <a:off x="418631" y="4583868"/>
            <a:ext cx="823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  наявність помилок в електронній формі звернення </a:t>
            </a:r>
            <a:endParaRPr lang="uk-UA" sz="1800" dirty="0">
              <a:solidFill>
                <a:srgbClr val="134E84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86750E-CAED-8A0B-7601-4737589D727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612" y="4508239"/>
            <a:ext cx="317019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3377" y="1860376"/>
            <a:ext cx="6644466" cy="3182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568" y="746219"/>
            <a:ext cx="3600450" cy="1181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84911" y="871296"/>
            <a:ext cx="1732354" cy="355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41552" y="1308433"/>
            <a:ext cx="5047470" cy="444221"/>
          </a:xfrm>
          <a:prstGeom prst="rect">
            <a:avLst/>
          </a:prstGeom>
        </p:spPr>
      </p:pic>
      <p:sp>
        <p:nvSpPr>
          <p:cNvPr id="8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oogle Shape;771;g363d128ae2d_0_288"/>
          <p:cNvGrpSpPr/>
          <p:nvPr/>
        </p:nvGrpSpPr>
        <p:grpSpPr>
          <a:xfrm rot="-5400000" flipH="1">
            <a:off x="4554864" y="-2085625"/>
            <a:ext cx="34270" cy="5567591"/>
            <a:chOff x="0" y="104642"/>
            <a:chExt cx="249600" cy="5907885"/>
          </a:xfrm>
        </p:grpSpPr>
        <p:sp>
          <p:nvSpPr>
            <p:cNvPr id="1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767;g363d128ae2d_0_288"/>
          <p:cNvSpPr txBox="1">
            <a:spLocks/>
          </p:cNvSpPr>
          <p:nvPr/>
        </p:nvSpPr>
        <p:spPr>
          <a:xfrm>
            <a:off x="1788203" y="161808"/>
            <a:ext cx="7087939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Постанова КМУ № 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1332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 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«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Деякі питання бронювання військовозобов’язаних на період мобілізації та на воєнний час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uk-UA" sz="20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64" y="-2149626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767;g363d128ae2d_0_288"/>
          <p:cNvSpPr txBox="1">
            <a:spLocks/>
          </p:cNvSpPr>
          <p:nvPr/>
        </p:nvSpPr>
        <p:spPr>
          <a:xfrm>
            <a:off x="1788203" y="161808"/>
            <a:ext cx="7087939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Постанова КМУ № 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1332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від 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22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en-US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11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2024 «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Деякі питання бронювання військовозобов’язаних на період мобілізації та на воєнний час</a:t>
            </a:r>
            <a:r>
              <a:rPr lang="ru-RU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  <a:endParaRPr lang="uk-UA" sz="20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5" name="Групувати 4"/>
          <p:cNvGrpSpPr/>
          <p:nvPr/>
        </p:nvGrpSpPr>
        <p:grpSpPr>
          <a:xfrm>
            <a:off x="170986" y="877229"/>
            <a:ext cx="8534400" cy="3809598"/>
            <a:chOff x="170986" y="877229"/>
            <a:chExt cx="8534400" cy="3809598"/>
          </a:xfrm>
        </p:grpSpPr>
        <p:grpSp>
          <p:nvGrpSpPr>
            <p:cNvPr id="2" name="Групувати 1"/>
            <p:cNvGrpSpPr/>
            <p:nvPr/>
          </p:nvGrpSpPr>
          <p:grpSpPr>
            <a:xfrm>
              <a:off x="170986" y="877229"/>
              <a:ext cx="8534400" cy="3809598"/>
              <a:chOff x="170986" y="877229"/>
              <a:chExt cx="8534400" cy="3809598"/>
            </a:xfrm>
          </p:grpSpPr>
          <p:pic>
            <p:nvPicPr>
              <p:cNvPr id="9" name="Рисунок 8"/>
              <p:cNvPicPr/>
              <p:nvPr/>
            </p:nvPicPr>
            <p:blipFill rotWithShape="1">
              <a:blip r:embed="rId5"/>
              <a:srcRect l="446" t="7011" b="88680"/>
              <a:stretch/>
            </p:blipFill>
            <p:spPr>
              <a:xfrm>
                <a:off x="170986" y="877229"/>
                <a:ext cx="8534400" cy="205984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3" name="Рисунок 12"/>
              <p:cNvPicPr/>
              <p:nvPr/>
            </p:nvPicPr>
            <p:blipFill rotWithShape="1">
              <a:blip r:embed="rId5"/>
              <a:srcRect l="446" t="16959" b="7667"/>
              <a:stretch/>
            </p:blipFill>
            <p:spPr>
              <a:xfrm>
                <a:off x="170986" y="1083213"/>
                <a:ext cx="8534400" cy="3603614"/>
              </a:xfrm>
              <a:prstGeom prst="rect">
                <a:avLst/>
              </a:prstGeom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248" y="2174412"/>
              <a:ext cx="1692747" cy="710607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7"/>
            <a:srcRect r="13992"/>
            <a:stretch/>
          </p:blipFill>
          <p:spPr>
            <a:xfrm>
              <a:off x="347248" y="1174031"/>
              <a:ext cx="1547813" cy="37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4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7140036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Електронний реєстр листків непрацездатності</a:t>
            </a:r>
            <a:endParaRPr lang="uk-UA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669" y="595423"/>
            <a:ext cx="8322619" cy="445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123301" y="169167"/>
            <a:ext cx="7797209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Електронний реєстр листків </a:t>
            </a: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непрацездатності (продовження)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5"/>
          <a:srcRect l="25217" t="15451" r="26491" b="5492"/>
          <a:stretch/>
        </p:blipFill>
        <p:spPr>
          <a:xfrm>
            <a:off x="86604" y="546496"/>
            <a:ext cx="4101490" cy="399075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6"/>
          <a:srcRect l="16879" t="19157" r="18501" b="8786"/>
          <a:stretch/>
        </p:blipFill>
        <p:spPr>
          <a:xfrm>
            <a:off x="4188094" y="554416"/>
            <a:ext cx="4876800" cy="335182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 rotWithShape="1">
          <a:blip r:embed="rId7"/>
          <a:srcRect l="18500" t="28009" r="28228" b="14551"/>
          <a:stretch/>
        </p:blipFill>
        <p:spPr>
          <a:xfrm>
            <a:off x="4494030" y="2651052"/>
            <a:ext cx="4509338" cy="230450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726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209823" y="128484"/>
            <a:ext cx="7870872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Електронний реєстр листків непрацездатності (продовження)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/>
          <a:stretch/>
        </p:blipFill>
        <p:spPr>
          <a:xfrm>
            <a:off x="1635077" y="682954"/>
            <a:ext cx="6054345" cy="42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6782949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Отримання довідок з реєстру застрахованих осіб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r="2758" b="3589"/>
          <a:stretch/>
        </p:blipFill>
        <p:spPr>
          <a:xfrm>
            <a:off x="310852" y="626808"/>
            <a:ext cx="8662163" cy="436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Як сформувати витяг з ЕТК та витяг з ЕРЛН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725" y="545107"/>
            <a:ext cx="3458739" cy="43303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080" y="618064"/>
            <a:ext cx="3696790" cy="442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Чел и куча стрел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9812" y="1925465"/>
            <a:ext cx="3079212" cy="1723917"/>
          </a:xfrm>
          <a:prstGeom prst="rect">
            <a:avLst/>
          </a:prstGeom>
        </p:spPr>
      </p:pic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Реєстр застрахованих осіб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" name="Прямокутник 4"/>
          <p:cNvSpPr/>
          <p:nvPr/>
        </p:nvSpPr>
        <p:spPr>
          <a:xfrm>
            <a:off x="158310" y="4495004"/>
            <a:ext cx="8844212" cy="611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uk-UA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1 Розділу </a:t>
            </a:r>
            <a:r>
              <a:rPr lang="en-US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Положення</a:t>
            </a:r>
            <a:r>
              <a:rPr lang="ru-RU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реєстр застрахованих осіб Державного реєстру загальнообов’язкового державного соціального страхування, затвердженого постановою правління Пенсійного фонду України від </a:t>
            </a:r>
            <a:r>
              <a:rPr lang="ru-RU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18.06.2014 № 10-1 </a:t>
            </a:r>
          </a:p>
          <a:p>
            <a:pPr algn="ctr" defTabSz="342900">
              <a:defRPr/>
            </a:pPr>
            <a:r>
              <a:rPr lang="ru-RU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(у </a:t>
            </a:r>
            <a:r>
              <a:rPr lang="uk-UA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редакції постанови правління Пенсійного фонду України від 27.03.2018 № 8-1</a:t>
            </a:r>
            <a:r>
              <a:rPr lang="ru-RU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uk-UA" sz="1125" b="1" dirty="0">
                <a:solidFill>
                  <a:srgbClr val="134E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1050" dirty="0">
              <a:solidFill>
                <a:srgbClr val="134E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увати 2"/>
          <p:cNvGrpSpPr/>
          <p:nvPr/>
        </p:nvGrpSpPr>
        <p:grpSpPr>
          <a:xfrm>
            <a:off x="9821" y="560257"/>
            <a:ext cx="9134179" cy="3844823"/>
            <a:chOff x="9821" y="560257"/>
            <a:chExt cx="9134179" cy="3844823"/>
          </a:xfrm>
        </p:grpSpPr>
        <p:grpSp>
          <p:nvGrpSpPr>
            <p:cNvPr id="9" name="Группа 2"/>
            <p:cNvGrpSpPr/>
            <p:nvPr/>
          </p:nvGrpSpPr>
          <p:grpSpPr>
            <a:xfrm>
              <a:off x="9821" y="560257"/>
              <a:ext cx="9134179" cy="3844823"/>
              <a:chOff x="9821" y="827352"/>
              <a:chExt cx="9134179" cy="3844823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6595" y="827352"/>
                <a:ext cx="3157405" cy="1704095"/>
              </a:xfrm>
              <a:prstGeom prst="rect">
                <a:avLst/>
              </a:prstGeom>
            </p:spPr>
          </p:pic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5028537" y="1451679"/>
                <a:ext cx="1913828" cy="949043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про трудові відносини</a:t>
                </a:r>
                <a:endParaRPr lang="uk-UA" altLang="uk-UA" sz="1600" b="1" u="sng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320027" y="3781060"/>
                <a:ext cx="2146698" cy="891115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про страхові виплати</a:t>
                </a:r>
                <a:endParaRPr lang="uk-UA" altLang="uk-UA" sz="1600" b="1" u="sng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5441403" y="3723878"/>
                <a:ext cx="2146698" cy="891115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про соціальний статус населення</a:t>
                </a:r>
                <a:endParaRPr lang="uk-UA" altLang="uk-UA" sz="1600" b="1" u="sng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6300192" y="2648284"/>
                <a:ext cx="2146698" cy="891115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про особливі умови праці</a:t>
                </a:r>
                <a:endParaRPr lang="uk-UA" altLang="uk-UA" sz="1600" b="1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9821" y="1248678"/>
                <a:ext cx="3026458" cy="1845163"/>
              </a:xfrm>
              <a:prstGeom prst="rect">
                <a:avLst/>
              </a:prstGeom>
            </p:spPr>
          </p:pic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2316758" y="1149011"/>
                <a:ext cx="2146698" cy="891115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</a:t>
                </a:r>
              </a:p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 заробіток</a:t>
                </a:r>
                <a:endParaRPr lang="uk-UA" altLang="uk-UA" sz="1600" b="1" u="sng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7" name="Rectangle 6"/>
              <p:cNvSpPr>
                <a:spLocks noChangeArrowheads="1"/>
              </p:cNvSpPr>
              <p:nvPr/>
            </p:nvSpPr>
            <p:spPr bwMode="auto">
              <a:xfrm>
                <a:off x="828431" y="2463369"/>
                <a:ext cx="2146698" cy="891115"/>
              </a:xfrm>
              <a:prstGeom prst="rect">
                <a:avLst/>
              </a:prstGeom>
              <a:solidFill>
                <a:srgbClr val="99FFCC"/>
              </a:solidFill>
              <a:ln w="19050" algn="ctr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anchor="ctr"/>
              <a:lstStyle/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РЗО – інформація </a:t>
                </a:r>
              </a:p>
              <a:p>
                <a:pPr lvl="0" algn="ctr"/>
                <a:r>
                  <a:rPr lang="uk-UA" sz="1600" b="1" dirty="0">
                    <a:solidFill>
                      <a:srgbClr val="134E8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 страховий стаж</a:t>
                </a:r>
                <a:endParaRPr lang="uk-UA" altLang="uk-UA" sz="1600" b="1" u="sng" dirty="0">
                  <a:solidFill>
                    <a:srgbClr val="134E8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" name="Прямокутник 1"/>
            <p:cNvSpPr/>
            <p:nvPr/>
          </p:nvSpPr>
          <p:spPr>
            <a:xfrm>
              <a:off x="1331035" y="1554879"/>
              <a:ext cx="914400" cy="3000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46385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6967316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Кількість наданих послуг в електронному вигляді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0"/>
          <a:stretch/>
        </p:blipFill>
        <p:spPr>
          <a:xfrm>
            <a:off x="1913975" y="571315"/>
            <a:ext cx="5105803" cy="447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6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Внесення змін до реєстру застрахованих осіб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/>
          <a:srcRect t="12353"/>
          <a:stretch/>
        </p:blipFill>
        <p:spPr>
          <a:xfrm>
            <a:off x="90487" y="832624"/>
            <a:ext cx="8963025" cy="404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5201565" y="-2118111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2369801" y="132689"/>
            <a:ext cx="6618082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342900">
              <a:defRPr/>
            </a:pPr>
            <a:r>
              <a:rPr lang="uk-UA" sz="2400" b="1" dirty="0" smtClean="0">
                <a:solidFill>
                  <a:srgbClr val="008D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Благодійні пожертви та добровільне страхування </a:t>
            </a:r>
          </a:p>
          <a:p>
            <a:pPr defTabSz="342900">
              <a:defRPr/>
            </a:pPr>
            <a:r>
              <a:rPr lang="uk-UA" sz="2400" b="1" dirty="0" smtClean="0">
                <a:solidFill>
                  <a:srgbClr val="008D6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солідарній системі</a:t>
            </a:r>
            <a:endParaRPr lang="uk-UA" sz="2400" b="1" dirty="0">
              <a:solidFill>
                <a:srgbClr val="008D6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07518" y="767040"/>
            <a:ext cx="7336482" cy="32235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563" y="513651"/>
            <a:ext cx="2226314" cy="18651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2374" y="3393103"/>
            <a:ext cx="5096327" cy="15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Добровільне пенсійне страхування</a:t>
            </a:r>
            <a:endParaRPr lang="uk-UA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3073" y="691838"/>
            <a:ext cx="4800029" cy="29742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4354" y="2808019"/>
            <a:ext cx="5817149" cy="21219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73031" y="879425"/>
            <a:ext cx="4248472" cy="153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6998539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Ідентифікація особи в режимі відеоконференцзв’язку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420" y="558795"/>
            <a:ext cx="3484471" cy="17559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384" y="2948598"/>
            <a:ext cx="3708810" cy="1841085"/>
          </a:xfrm>
          <a:prstGeom prst="rect">
            <a:avLst/>
          </a:prstGeom>
        </p:spPr>
      </p:pic>
      <p:grpSp>
        <p:nvGrpSpPr>
          <p:cNvPr id="2" name="Групувати 1"/>
          <p:cNvGrpSpPr/>
          <p:nvPr/>
        </p:nvGrpSpPr>
        <p:grpSpPr>
          <a:xfrm>
            <a:off x="5390312" y="478860"/>
            <a:ext cx="3686687" cy="1499981"/>
            <a:chOff x="4020104" y="619726"/>
            <a:chExt cx="3884312" cy="164633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20104" y="619726"/>
              <a:ext cx="3884312" cy="780430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85792" y="1400156"/>
              <a:ext cx="3774020" cy="865906"/>
            </a:xfrm>
            <a:prstGeom prst="rect">
              <a:avLst/>
            </a:prstGeom>
          </p:spPr>
        </p:pic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08917" y="1889112"/>
            <a:ext cx="5362452" cy="15744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/>
          <a:srcRect b="4778"/>
          <a:stretch/>
        </p:blipFill>
        <p:spPr>
          <a:xfrm>
            <a:off x="4125951" y="3219390"/>
            <a:ext cx="3380233" cy="181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9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998807" y="128484"/>
            <a:ext cx="8145194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1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Сервіси «Пенсійний калькулятор» та «Калькулятор розрахунку субсидії»</a:t>
            </a:r>
            <a:endParaRPr lang="uk-UA" sz="21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t="4337"/>
          <a:stretch/>
        </p:blipFill>
        <p:spPr>
          <a:xfrm>
            <a:off x="404868" y="610668"/>
            <a:ext cx="2766734" cy="4110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001" y="689372"/>
            <a:ext cx="4730886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363d128ae2d_1_6"/>
          <p:cNvSpPr/>
          <p:nvPr/>
        </p:nvSpPr>
        <p:spPr>
          <a:xfrm>
            <a:off x="413975" y="3932039"/>
            <a:ext cx="8739529" cy="530416"/>
          </a:xfrm>
          <a:custGeom>
            <a:avLst/>
            <a:gdLst/>
            <a:ahLst/>
            <a:cxnLst/>
            <a:rect l="l" t="t" r="r" b="b"/>
            <a:pathLst>
              <a:path w="23305410" h="2187281" extrusionOk="0">
                <a:moveTo>
                  <a:pt x="0" y="0"/>
                </a:moveTo>
                <a:lnTo>
                  <a:pt x="23305410" y="0"/>
                </a:lnTo>
                <a:lnTo>
                  <a:pt x="23305410" y="2187281"/>
                </a:lnTo>
                <a:lnTo>
                  <a:pt x="0" y="2187281"/>
                </a:lnTo>
                <a:close/>
              </a:path>
            </a:pathLst>
          </a:custGeom>
          <a:solidFill>
            <a:srgbClr val="72EBB1">
              <a:alpha val="28627"/>
            </a:srgbClr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8" name="Google Shape;1918;g363d128ae2d_1_6"/>
          <p:cNvSpPr/>
          <p:nvPr/>
        </p:nvSpPr>
        <p:spPr>
          <a:xfrm>
            <a:off x="404450" y="3490187"/>
            <a:ext cx="8739529" cy="820230"/>
          </a:xfrm>
          <a:custGeom>
            <a:avLst/>
            <a:gdLst/>
            <a:ahLst/>
            <a:cxnLst/>
            <a:rect l="l" t="t" r="r" b="b"/>
            <a:pathLst>
              <a:path w="23305410" h="2187281" extrusionOk="0">
                <a:moveTo>
                  <a:pt x="0" y="0"/>
                </a:moveTo>
                <a:lnTo>
                  <a:pt x="23305410" y="0"/>
                </a:lnTo>
                <a:lnTo>
                  <a:pt x="23305410" y="2187281"/>
                </a:lnTo>
                <a:lnTo>
                  <a:pt x="0" y="2187281"/>
                </a:lnTo>
                <a:close/>
              </a:path>
            </a:pathLst>
          </a:custGeom>
          <a:solidFill>
            <a:srgbClr val="50BA94">
              <a:alpha val="392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9" name="Google Shape;1919;g363d128ae2d_1_6"/>
          <p:cNvSpPr/>
          <p:nvPr/>
        </p:nvSpPr>
        <p:spPr>
          <a:xfrm>
            <a:off x="3593293" y="-1244028"/>
            <a:ext cx="6779545" cy="5639450"/>
          </a:xfrm>
          <a:custGeom>
            <a:avLst/>
            <a:gdLst/>
            <a:ahLst/>
            <a:cxnLst/>
            <a:rect l="l" t="t" r="r" b="b"/>
            <a:pathLst>
              <a:path w="416818" h="346723" extrusionOk="0">
                <a:moveTo>
                  <a:pt x="213618" y="0"/>
                </a:moveTo>
                <a:lnTo>
                  <a:pt x="0" y="0"/>
                </a:lnTo>
                <a:lnTo>
                  <a:pt x="203200" y="346723"/>
                </a:lnTo>
                <a:lnTo>
                  <a:pt x="416818" y="346723"/>
                </a:lnTo>
                <a:lnTo>
                  <a:pt x="21361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r="-24837"/>
            </a:stretch>
          </a:blipFill>
          <a:ln w="104775" cap="sq" cmpd="sng">
            <a:solidFill>
              <a:srgbClr val="FBFBFB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0" name="Google Shape;1920;g363d128ae2d_1_6"/>
          <p:cNvSpPr/>
          <p:nvPr/>
        </p:nvSpPr>
        <p:spPr>
          <a:xfrm>
            <a:off x="5066085" y="3017151"/>
            <a:ext cx="3429066" cy="6101454"/>
          </a:xfrm>
          <a:custGeom>
            <a:avLst/>
            <a:gdLst/>
            <a:ahLst/>
            <a:cxnLst/>
            <a:rect l="l" t="t" r="r" b="b"/>
            <a:pathLst>
              <a:path w="6858132" h="12202908" extrusionOk="0">
                <a:moveTo>
                  <a:pt x="0" y="0"/>
                </a:moveTo>
                <a:lnTo>
                  <a:pt x="6858132" y="0"/>
                </a:lnTo>
                <a:lnTo>
                  <a:pt x="6858132" y="12202908"/>
                </a:lnTo>
                <a:lnTo>
                  <a:pt x="0" y="12202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-7576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1" name="Google Shape;1921;g363d128ae2d_1_6"/>
          <p:cNvGrpSpPr/>
          <p:nvPr/>
        </p:nvGrpSpPr>
        <p:grpSpPr>
          <a:xfrm rot="-1817485">
            <a:off x="8349744" y="-1839092"/>
            <a:ext cx="1543101" cy="4412304"/>
            <a:chOff x="0" y="-47625"/>
            <a:chExt cx="812800" cy="2324100"/>
          </a:xfrm>
        </p:grpSpPr>
        <p:sp>
          <p:nvSpPr>
            <p:cNvPr id="1922" name="Google Shape;1922;g363d128ae2d_1_6"/>
            <p:cNvSpPr/>
            <p:nvPr/>
          </p:nvSpPr>
          <p:spPr>
            <a:xfrm>
              <a:off x="0" y="0"/>
              <a:ext cx="812800" cy="2276380"/>
            </a:xfrm>
            <a:custGeom>
              <a:avLst/>
              <a:gdLst/>
              <a:ahLst/>
              <a:cxnLst/>
              <a:rect l="l" t="t" r="r" b="b"/>
              <a:pathLst>
                <a:path w="812800" h="2276380" extrusionOk="0">
                  <a:moveTo>
                    <a:pt x="0" y="0"/>
                  </a:moveTo>
                  <a:lnTo>
                    <a:pt x="812800" y="0"/>
                  </a:lnTo>
                  <a:lnTo>
                    <a:pt x="812800" y="2276380"/>
                  </a:lnTo>
                  <a:lnTo>
                    <a:pt x="0" y="2276380"/>
                  </a:lnTo>
                  <a:close/>
                </a:path>
              </a:pathLst>
            </a:custGeom>
            <a:gradFill>
              <a:gsLst>
                <a:gs pos="0">
                  <a:srgbClr val="4FBA94"/>
                </a:gs>
                <a:gs pos="100000">
                  <a:srgbClr val="005B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g363d128ae2d_1_6"/>
            <p:cNvSpPr txBox="1"/>
            <p:nvPr/>
          </p:nvSpPr>
          <p:spPr>
            <a:xfrm>
              <a:off x="0" y="-47625"/>
              <a:ext cx="812700" cy="232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24" name="Google Shape;1924;g363d128ae2d_1_6"/>
          <p:cNvSpPr txBox="1"/>
          <p:nvPr/>
        </p:nvSpPr>
        <p:spPr>
          <a:xfrm>
            <a:off x="508606" y="1273338"/>
            <a:ext cx="4909200" cy="22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uk" sz="4300" b="1" i="0" u="none" strike="noStrike" cap="none">
                <a:solidFill>
                  <a:srgbClr val="007948"/>
                </a:solidFill>
                <a:latin typeface="Calibri"/>
                <a:ea typeface="Calibri"/>
                <a:cs typeface="Calibri"/>
                <a:sym typeface="Calibri"/>
              </a:rPr>
              <a:t>ДЯКУЮ ЗА УВАГУ!</a:t>
            </a:r>
            <a:endParaRPr sz="4000" b="1" i="0" u="none" strike="noStrike" cap="none" dirty="0">
              <a:solidFill>
                <a:srgbClr val="008D6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5" name="Google Shape;1925;g363d128ae2d_1_6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g363d128ae2d_1_6"/>
          <p:cNvSpPr/>
          <p:nvPr/>
        </p:nvSpPr>
        <p:spPr>
          <a:xfrm rot="-5400000">
            <a:off x="-2103515" y="2637899"/>
            <a:ext cx="4596868" cy="419067"/>
          </a:xfrm>
          <a:custGeom>
            <a:avLst/>
            <a:gdLst/>
            <a:ahLst/>
            <a:cxnLst/>
            <a:rect l="l" t="t" r="r" b="b"/>
            <a:pathLst>
              <a:path w="9193736" h="838133" extrusionOk="0">
                <a:moveTo>
                  <a:pt x="0" y="0"/>
                </a:moveTo>
                <a:lnTo>
                  <a:pt x="9193737" y="0"/>
                </a:lnTo>
                <a:lnTo>
                  <a:pt x="9193737" y="838133"/>
                </a:lnTo>
                <a:lnTo>
                  <a:pt x="0" y="838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25577" b="-49342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7" name="Google Shape;1927;g363d128ae2d_1_6"/>
          <p:cNvSpPr/>
          <p:nvPr/>
        </p:nvSpPr>
        <p:spPr>
          <a:xfrm>
            <a:off x="1713086" y="3989514"/>
            <a:ext cx="2500059" cy="302549"/>
          </a:xfrm>
          <a:custGeom>
            <a:avLst/>
            <a:gdLst/>
            <a:ahLst/>
            <a:cxnLst/>
            <a:rect l="l" t="t" r="r" b="b"/>
            <a:pathLst>
              <a:path w="6666823" h="806797" extrusionOk="0">
                <a:moveTo>
                  <a:pt x="0" y="0"/>
                </a:moveTo>
                <a:lnTo>
                  <a:pt x="6666823" y="0"/>
                </a:lnTo>
                <a:lnTo>
                  <a:pt x="6666823" y="806797"/>
                </a:lnTo>
                <a:lnTo>
                  <a:pt x="0" y="80679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Блок-схема: процесс 9">
            <a:extLst>
              <a:ext uri="{FF2B5EF4-FFF2-40B4-BE49-F238E27FC236}">
                <a16:creationId xmlns:a16="http://schemas.microsoft.com/office/drawing/2014/main" id="{F2748CCD-E2C6-462B-A4CD-9E307199BD5E}"/>
              </a:ext>
            </a:extLst>
          </p:cNvPr>
          <p:cNvSpPr/>
          <p:nvPr/>
        </p:nvSpPr>
        <p:spPr>
          <a:xfrm>
            <a:off x="6285035" y="558855"/>
            <a:ext cx="1447835" cy="878918"/>
          </a:xfrm>
          <a:prstGeom prst="flowChartProcess">
            <a:avLst/>
          </a:prstGeom>
          <a:solidFill>
            <a:srgbClr val="134F8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uk-U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Блок-схема: процесс 103"/>
          <p:cNvSpPr/>
          <p:nvPr/>
        </p:nvSpPr>
        <p:spPr>
          <a:xfrm rot="16200000">
            <a:off x="6799655" y="2702131"/>
            <a:ext cx="1996151" cy="2337234"/>
          </a:xfrm>
          <a:prstGeom prst="flowChartProcess">
            <a:avLst/>
          </a:prstGeom>
          <a:solidFill>
            <a:schemeClr val="bg1"/>
          </a:solidFill>
          <a:ln w="57150">
            <a:solidFill>
              <a:srgbClr val="134F85"/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uk-UA" sz="1275" b="1" dirty="0">
                <a:solidFill>
                  <a:srgbClr val="71E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Виготовлення </a:t>
            </a:r>
            <a:r>
              <a:rPr lang="uk-UA" sz="1275" b="1" dirty="0">
                <a:solidFill>
                  <a:srgbClr val="7AE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електронних пенсійних </a:t>
            </a:r>
            <a:r>
              <a:rPr lang="uk-UA" sz="1275" b="1" dirty="0">
                <a:solidFill>
                  <a:srgbClr val="71EB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посвідчень</a:t>
            </a:r>
          </a:p>
        </p:txBody>
      </p:sp>
      <p:sp>
        <p:nvSpPr>
          <p:cNvPr id="58" name="Блок-схема: процесс 10"/>
          <p:cNvSpPr/>
          <p:nvPr/>
        </p:nvSpPr>
        <p:spPr>
          <a:xfrm>
            <a:off x="6567594" y="2896918"/>
            <a:ext cx="1285884" cy="564413"/>
          </a:xfrm>
          <a:prstGeom prst="flowChart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008526" y="1943697"/>
            <a:ext cx="2464611" cy="1855856"/>
          </a:xfrm>
          <a:prstGeom prst="flowChartProcess">
            <a:avLst/>
          </a:prstGeom>
          <a:solidFill>
            <a:srgbClr val="50BA94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uk-U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uk-UA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Двойная стрелка влево/вправо 56"/>
          <p:cNvSpPr/>
          <p:nvPr/>
        </p:nvSpPr>
        <p:spPr>
          <a:xfrm>
            <a:off x="7525855" y="1563406"/>
            <a:ext cx="563935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Двойная стрелка влево/вправо 56"/>
          <p:cNvSpPr/>
          <p:nvPr/>
        </p:nvSpPr>
        <p:spPr>
          <a:xfrm rot="16200000">
            <a:off x="4057604" y="3582556"/>
            <a:ext cx="425997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7704987" y="1556058"/>
            <a:ext cx="262201" cy="289325"/>
          </a:xfrm>
          <a:prstGeom prst="rect">
            <a:avLst/>
          </a:prstGeom>
        </p:spPr>
      </p:pic>
      <p:sp>
        <p:nvSpPr>
          <p:cNvPr id="44" name="Блок-схема: процесс 31"/>
          <p:cNvSpPr/>
          <p:nvPr/>
        </p:nvSpPr>
        <p:spPr>
          <a:xfrm>
            <a:off x="6499886" y="1471505"/>
            <a:ext cx="1049048" cy="482207"/>
          </a:xfrm>
          <a:prstGeom prst="flowChartProcess">
            <a:avLst/>
          </a:prstGeom>
          <a:solidFill>
            <a:srgbClr val="50BA94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Вебпортал Фонду</a:t>
            </a:r>
          </a:p>
        </p:txBody>
      </p:sp>
      <p:sp>
        <p:nvSpPr>
          <p:cNvPr id="45" name="Двойная стрелка влево/вправо 56"/>
          <p:cNvSpPr/>
          <p:nvPr/>
        </p:nvSpPr>
        <p:spPr>
          <a:xfrm>
            <a:off x="5478381" y="1535612"/>
            <a:ext cx="1021505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5932384" y="1544254"/>
            <a:ext cx="262201" cy="289325"/>
          </a:xfrm>
          <a:prstGeom prst="rect">
            <a:avLst/>
          </a:prstGeom>
        </p:spPr>
      </p:pic>
      <p:sp>
        <p:nvSpPr>
          <p:cNvPr id="46" name="Блок-схема: процесс 10"/>
          <p:cNvSpPr/>
          <p:nvPr/>
        </p:nvSpPr>
        <p:spPr>
          <a:xfrm>
            <a:off x="1135646" y="1430723"/>
            <a:ext cx="1285884" cy="571527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податкова </a:t>
            </a:r>
          </a:p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</a:t>
            </a:r>
          </a:p>
        </p:txBody>
      </p:sp>
      <p:sp>
        <p:nvSpPr>
          <p:cNvPr id="47" name="Двойная стрелка влево/вправо 56"/>
          <p:cNvSpPr/>
          <p:nvPr/>
        </p:nvSpPr>
        <p:spPr>
          <a:xfrm>
            <a:off x="2038228" y="1546328"/>
            <a:ext cx="975542" cy="289324"/>
          </a:xfrm>
          <a:prstGeom prst="leftRightArrow">
            <a:avLst/>
          </a:prstGeom>
          <a:solidFill>
            <a:srgbClr val="D1EEFC"/>
          </a:solidFill>
          <a:ln>
            <a:noFill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2407244" y="1533538"/>
            <a:ext cx="262201" cy="289325"/>
          </a:xfrm>
          <a:prstGeom prst="rect">
            <a:avLst/>
          </a:prstGeom>
        </p:spPr>
      </p:pic>
      <p:sp>
        <p:nvSpPr>
          <p:cNvPr id="49" name="Блок-схема: процесс 10"/>
          <p:cNvSpPr/>
          <p:nvPr/>
        </p:nvSpPr>
        <p:spPr>
          <a:xfrm>
            <a:off x="1172870" y="2171723"/>
            <a:ext cx="1285884" cy="571527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Мін’юст та приватні виконавці</a:t>
            </a:r>
          </a:p>
        </p:txBody>
      </p:sp>
      <p:sp>
        <p:nvSpPr>
          <p:cNvPr id="50" name="Двойная стрелка влево/вправо 56"/>
          <p:cNvSpPr/>
          <p:nvPr/>
        </p:nvSpPr>
        <p:spPr>
          <a:xfrm>
            <a:off x="2015602" y="2239578"/>
            <a:ext cx="975542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2422431" y="2219365"/>
            <a:ext cx="262201" cy="289325"/>
          </a:xfrm>
          <a:prstGeom prst="rect">
            <a:avLst/>
          </a:prstGeom>
        </p:spPr>
      </p:pic>
      <p:sp>
        <p:nvSpPr>
          <p:cNvPr id="53" name="Двойная стрелка влево/вправо 56"/>
          <p:cNvSpPr/>
          <p:nvPr/>
        </p:nvSpPr>
        <p:spPr>
          <a:xfrm>
            <a:off x="2022419" y="2973936"/>
            <a:ext cx="975542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2422431" y="2961145"/>
            <a:ext cx="262201" cy="289325"/>
          </a:xfrm>
          <a:prstGeom prst="rect">
            <a:avLst/>
          </a:prstGeom>
        </p:spPr>
      </p:pic>
      <p:sp>
        <p:nvSpPr>
          <p:cNvPr id="55" name="Блок-схема: процесс 10"/>
          <p:cNvSpPr/>
          <p:nvPr/>
        </p:nvSpPr>
        <p:spPr>
          <a:xfrm>
            <a:off x="1189599" y="3526801"/>
            <a:ext cx="1285884" cy="571527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</a:t>
            </a:r>
          </a:p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</a:t>
            </a:r>
          </a:p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зайнятості</a:t>
            </a:r>
          </a:p>
        </p:txBody>
      </p:sp>
      <p:sp>
        <p:nvSpPr>
          <p:cNvPr id="56" name="Двойная стрелка влево/вправо 56"/>
          <p:cNvSpPr/>
          <p:nvPr/>
        </p:nvSpPr>
        <p:spPr>
          <a:xfrm rot="20831522">
            <a:off x="1970998" y="3642218"/>
            <a:ext cx="1053809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2419731" y="3630472"/>
            <a:ext cx="262201" cy="289325"/>
          </a:xfrm>
          <a:prstGeom prst="rect">
            <a:avLst/>
          </a:prstGeom>
        </p:spPr>
      </p:pic>
      <p:sp>
        <p:nvSpPr>
          <p:cNvPr id="62" name="Двойная стрелка влево/вправо 56"/>
          <p:cNvSpPr/>
          <p:nvPr/>
        </p:nvSpPr>
        <p:spPr>
          <a:xfrm>
            <a:off x="5481366" y="2282298"/>
            <a:ext cx="1021505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5978290" y="2285376"/>
            <a:ext cx="262201" cy="289325"/>
          </a:xfrm>
          <a:prstGeom prst="rect">
            <a:avLst/>
          </a:prstGeom>
        </p:spPr>
      </p:pic>
      <p:sp>
        <p:nvSpPr>
          <p:cNvPr id="2" name="AutoShape 11" descr="Фонд соціального страхування України - Home | Facebook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" name="AutoShape 13" descr="Фонд соціального страхування України - Home | Facebook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" name="AutoShape 15" descr="Фонд соціального страхування України - Home | Facebook"/>
          <p:cNvSpPr>
            <a:spLocks noChangeAspect="1" noChangeArrowheads="1"/>
          </p:cNvSpPr>
          <p:nvPr/>
        </p:nvSpPr>
        <p:spPr bwMode="auto">
          <a:xfrm>
            <a:off x="345281" y="1202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 descr="Державна податкова служба Україн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87" y="1557739"/>
            <a:ext cx="318500" cy="31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Мін'юст оприлюднив типові інформаційні картки адмінпослуг з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01" y="2282626"/>
            <a:ext cx="650569" cy="36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Головне | Державний центр зайнятості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1" y="3664842"/>
            <a:ext cx="373443" cy="36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О переходе УСЗН на новую единую информационную систему в сфере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39" y="4445782"/>
            <a:ext cx="521685" cy="34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Блок-схема: процесс 10"/>
          <p:cNvSpPr/>
          <p:nvPr/>
        </p:nvSpPr>
        <p:spPr>
          <a:xfrm>
            <a:off x="6596402" y="3671709"/>
            <a:ext cx="1285884" cy="564413"/>
          </a:xfrm>
          <a:prstGeom prst="flowChart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uk-UA" sz="105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Двойная стрелка влево/вправо 56"/>
          <p:cNvSpPr/>
          <p:nvPr/>
        </p:nvSpPr>
        <p:spPr>
          <a:xfrm rot="988624">
            <a:off x="5495750" y="3144042"/>
            <a:ext cx="1114090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Рисунок 92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5968234" y="3129684"/>
            <a:ext cx="262201" cy="289325"/>
          </a:xfrm>
          <a:prstGeom prst="rect">
            <a:avLst/>
          </a:prstGeom>
        </p:spPr>
      </p:pic>
      <p:sp>
        <p:nvSpPr>
          <p:cNvPr id="96" name="Блок-схема: процесс 10"/>
          <p:cNvSpPr/>
          <p:nvPr/>
        </p:nvSpPr>
        <p:spPr>
          <a:xfrm>
            <a:off x="6557197" y="4225142"/>
            <a:ext cx="1285884" cy="777155"/>
          </a:xfrm>
          <a:prstGeom prst="flowChartProcess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>
              <a:defRPr/>
            </a:pPr>
            <a:endParaRPr lang="uk-UA" sz="105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Двойная стрелка влево/вправо 56"/>
          <p:cNvSpPr/>
          <p:nvPr/>
        </p:nvSpPr>
        <p:spPr>
          <a:xfrm rot="1944490">
            <a:off x="5022814" y="4131905"/>
            <a:ext cx="1648322" cy="289324"/>
          </a:xfrm>
          <a:prstGeom prst="leftRightArrow">
            <a:avLst>
              <a:gd name="adj1" fmla="val 50000"/>
              <a:gd name="adj2" fmla="val 51924"/>
            </a:avLst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5749311" y="4145538"/>
            <a:ext cx="262201" cy="289325"/>
          </a:xfrm>
          <a:prstGeom prst="rect">
            <a:avLst/>
          </a:prstGeom>
        </p:spPr>
      </p:pic>
      <p:sp>
        <p:nvSpPr>
          <p:cNvPr id="3080" name="AutoShape 31" descr="Державне підприємство &quot;Українські спеціальні системи&quot; - Kyiv ..."/>
          <p:cNvSpPr>
            <a:spLocks noChangeAspect="1" noChangeArrowheads="1"/>
          </p:cNvSpPr>
          <p:nvPr/>
        </p:nvSpPr>
        <p:spPr bwMode="auto">
          <a:xfrm>
            <a:off x="459581" y="2345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2" name="AutoShape 33" descr="Державне підприємство &quot;Українські спеціальні системи&quot; - Kyiv ..."/>
          <p:cNvSpPr>
            <a:spLocks noChangeAspect="1" noChangeArrowheads="1"/>
          </p:cNvSpPr>
          <p:nvPr/>
        </p:nvSpPr>
        <p:spPr bwMode="auto">
          <a:xfrm>
            <a:off x="1013824" y="3488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3" name="AutoShape 35" descr="Державне підприємство &quot;Українські спеціальні системи&quot; - Kyiv ..."/>
          <p:cNvSpPr>
            <a:spLocks noChangeAspect="1" noChangeArrowheads="1"/>
          </p:cNvSpPr>
          <p:nvPr/>
        </p:nvSpPr>
        <p:spPr bwMode="auto">
          <a:xfrm>
            <a:off x="1128124" y="4631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4" name="AutoShape 37" descr="Державне підприємство &quot;Українські спеціальні системи&quot; - Kyiv ..."/>
          <p:cNvSpPr>
            <a:spLocks noChangeAspect="1" noChangeArrowheads="1"/>
          </p:cNvSpPr>
          <p:nvPr/>
        </p:nvSpPr>
        <p:spPr bwMode="auto">
          <a:xfrm>
            <a:off x="1242424" y="5774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3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81" y="4414317"/>
            <a:ext cx="398804" cy="3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Рисунок 104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4287484" y="3643262"/>
            <a:ext cx="233636" cy="25780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FA8466-6AE8-43BA-A992-B38AAB3D13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21463" t="36338" r="13874" b="28005"/>
          <a:stretch/>
        </p:blipFill>
        <p:spPr>
          <a:xfrm>
            <a:off x="7421141" y="2286867"/>
            <a:ext cx="720289" cy="297883"/>
          </a:xfrm>
          <a:prstGeom prst="rect">
            <a:avLst/>
          </a:prstGeom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r="20818"/>
          <a:stretch/>
        </p:blipFill>
        <p:spPr bwMode="auto">
          <a:xfrm>
            <a:off x="970869" y="624630"/>
            <a:ext cx="1547468" cy="63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Блок-схема: процесс 10"/>
          <p:cNvSpPr/>
          <p:nvPr/>
        </p:nvSpPr>
        <p:spPr>
          <a:xfrm>
            <a:off x="1094854" y="2861122"/>
            <a:ext cx="1285884" cy="744043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фінансів</a:t>
            </a:r>
          </a:p>
          <a:p>
            <a:pPr>
              <a:defRPr/>
            </a:pPr>
            <a:endParaRPr lang="uk-UA" sz="120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80" name="Picture 136" descr="C:\Users\Vitalii Spys\Pictures\мінюст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30" y="3032236"/>
            <a:ext cx="623689" cy="25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81" name="Picture 137" descr="C:\Users\Vitalii Spys\Pictures\govID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06" y="609098"/>
            <a:ext cx="1381092" cy="78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Блок-схема: процесс 7"/>
          <p:cNvSpPr/>
          <p:nvPr/>
        </p:nvSpPr>
        <p:spPr>
          <a:xfrm>
            <a:off x="3007300" y="1535611"/>
            <a:ext cx="2470816" cy="624509"/>
          </a:xfrm>
          <a:prstGeom prst="flowChartProcess">
            <a:avLst/>
          </a:prstGeom>
          <a:solidFill>
            <a:srgbClr val="134F85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27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uk-UA" sz="1350" b="1" dirty="0">
                <a:latin typeface="Arial" panose="020B0604020202020204" pitchFamily="34" charset="0"/>
                <a:cs typeface="Arial" panose="020B0604020202020204" pitchFamily="34" charset="0"/>
              </a:rPr>
              <a:t>Реєстр </a:t>
            </a:r>
          </a:p>
          <a:p>
            <a:pPr algn="ctr">
              <a:defRPr/>
            </a:pPr>
            <a:r>
              <a:rPr lang="uk-UA" sz="1350" b="1" dirty="0">
                <a:latin typeface="Arial" panose="020B0604020202020204" pitchFamily="34" charset="0"/>
                <a:cs typeface="Arial" panose="020B0604020202020204" pitchFamily="34" charset="0"/>
              </a:rPr>
              <a:t>застрахованих осіб</a:t>
            </a:r>
          </a:p>
        </p:txBody>
      </p:sp>
      <p:pic>
        <p:nvPicPr>
          <p:cNvPr id="6284" name="Picture 140" descr="C:\Users\Vitalii Spys\Pictures\дія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295" y="553373"/>
            <a:ext cx="2037288" cy="88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Двойная стрелка влево/вправо 56"/>
          <p:cNvSpPr/>
          <p:nvPr/>
        </p:nvSpPr>
        <p:spPr>
          <a:xfrm rot="16200000">
            <a:off x="4029509" y="1413382"/>
            <a:ext cx="425997" cy="289324"/>
          </a:xfrm>
          <a:prstGeom prst="leftRightArrow">
            <a:avLst/>
          </a:prstGeom>
          <a:solidFill>
            <a:srgbClr val="D1EEFC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1350">
              <a:solidFill>
                <a:srgbClr val="ADF3B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Рисунок 72" descr="Ключ3.gif"/>
          <p:cNvPicPr>
            <a:picLocks noChangeAspect="1"/>
          </p:cNvPicPr>
          <p:nvPr/>
        </p:nvPicPr>
        <p:blipFill>
          <a:blip r:embed="rId3" cstate="print">
            <a:lum bright="-31000" contrast="46000"/>
          </a:blip>
          <a:stretch>
            <a:fillRect/>
          </a:stretch>
        </p:blipFill>
        <p:spPr>
          <a:xfrm>
            <a:off x="4177420" y="1457321"/>
            <a:ext cx="176299" cy="1945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B1454D7-0287-4D12-8F5A-17C3B465DD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17" y="2257195"/>
            <a:ext cx="455397" cy="4244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27FB80-0CB9-4FFE-ACAD-06C68204F5F5}"/>
              </a:ext>
            </a:extLst>
          </p:cNvPr>
          <p:cNvSpPr txBox="1"/>
          <p:nvPr/>
        </p:nvSpPr>
        <p:spPr>
          <a:xfrm>
            <a:off x="3212687" y="2700406"/>
            <a:ext cx="2067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Пенсійний фонд України</a:t>
            </a:r>
          </a:p>
        </p:txBody>
      </p:sp>
      <p:sp>
        <p:nvSpPr>
          <p:cNvPr id="81" name="Блок-схема: процесс 10">
            <a:extLst>
              <a:ext uri="{FF2B5EF4-FFF2-40B4-BE49-F238E27FC236}">
                <a16:creationId xmlns:a16="http://schemas.microsoft.com/office/drawing/2014/main" id="{A2576C92-3E37-4AAA-A73A-3EDEE574CD0D}"/>
              </a:ext>
            </a:extLst>
          </p:cNvPr>
          <p:cNvSpPr/>
          <p:nvPr/>
        </p:nvSpPr>
        <p:spPr>
          <a:xfrm>
            <a:off x="6135257" y="2135916"/>
            <a:ext cx="1285884" cy="571527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Міністерство соціальної політики</a:t>
            </a:r>
            <a:endParaRPr lang="uk-UA" sz="120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C33840-8D35-4F5B-A533-6941F01DD5B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722" y="1565620"/>
            <a:ext cx="317282" cy="317282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3368B1AA-A309-4DAD-A108-AB9A9E717453}"/>
              </a:ext>
            </a:extLst>
          </p:cNvPr>
          <p:cNvSpPr txBox="1"/>
          <p:nvPr/>
        </p:nvSpPr>
        <p:spPr>
          <a:xfrm>
            <a:off x="7671955" y="1366471"/>
            <a:ext cx="10490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Державна служба </a:t>
            </a:r>
          </a:p>
          <a:p>
            <a:pPr algn="r"/>
            <a:r>
              <a:rPr lang="ru-RU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питань праці </a:t>
            </a:r>
            <a:endParaRPr lang="uk-UA" sz="105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241889-AF3A-4C71-99CC-4AAAA7B06F6E}"/>
              </a:ext>
            </a:extLst>
          </p:cNvPr>
          <p:cNvSpPr txBox="1"/>
          <p:nvPr/>
        </p:nvSpPr>
        <p:spPr>
          <a:xfrm>
            <a:off x="3024578" y="3926505"/>
            <a:ext cx="2040259" cy="5770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ДП«Інформаційно-обчислювальний центр Мінсоцполітики»</a:t>
            </a:r>
            <a:endParaRPr lang="uk-UA" sz="1050" dirty="0">
              <a:solidFill>
                <a:srgbClr val="134F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Блок-схема: процесс 10"/>
          <p:cNvSpPr/>
          <p:nvPr/>
        </p:nvSpPr>
        <p:spPr>
          <a:xfrm>
            <a:off x="2841782" y="4490663"/>
            <a:ext cx="2550683" cy="571527"/>
          </a:xfrm>
          <a:prstGeom prst="flowChartProcess">
            <a:avLst/>
          </a:prstGeom>
          <a:noFill/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uk-UA" sz="1050" b="1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Управління соцзахисту населення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7461569-3102-4D7C-A6D8-62AE11A866C6}"/>
              </a:ext>
            </a:extLst>
          </p:cNvPr>
          <p:cNvSpPr txBox="1"/>
          <p:nvPr/>
        </p:nvSpPr>
        <p:spPr>
          <a:xfrm>
            <a:off x="6624536" y="2937138"/>
            <a:ext cx="152810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Персоналізатор електронних пенсійних посвідчень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B1B8DF4-94CC-4C70-A3CB-C02A8D470D39}"/>
              </a:ext>
            </a:extLst>
          </p:cNvPr>
          <p:cNvSpPr txBox="1"/>
          <p:nvPr/>
        </p:nvSpPr>
        <p:spPr>
          <a:xfrm>
            <a:off x="6778199" y="3973744"/>
            <a:ext cx="125037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АЦСК</a:t>
            </a:r>
          </a:p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Українські</a:t>
            </a:r>
          </a:p>
          <a:p>
            <a:pPr>
              <a:defRPr/>
            </a:pPr>
            <a:r>
              <a:rPr lang="uk-UA" sz="1050" dirty="0">
                <a:solidFill>
                  <a:srgbClr val="134F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спеціальні системи</a:t>
            </a:r>
          </a:p>
        </p:txBody>
      </p:sp>
      <p:grpSp>
        <p:nvGrpSpPr>
          <p:cNvPr id="76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83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Інформаційна взаємодія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478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23301" y="46721"/>
            <a:ext cx="385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Способи подання звернень</a:t>
            </a:r>
            <a:endParaRPr lang="uk-UA" sz="20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6201" y="1054985"/>
            <a:ext cx="33640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ВЕБПОРТАЛ ЕЛЕКТРОННИХ ПОСЛУГ  ПЕНСІЙНОГО ФОНДУ УКРАЇНИ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720" y="3567474"/>
            <a:ext cx="2103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35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СЕРВІСНІ ЦЕНТРИ ПЕНСІЙНОГО ФОНДУ УКРАЇНИ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63563" y="4272746"/>
            <a:ext cx="2047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35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ЦЕНТРИ НАДАННЯ АДМІНІСТРАТИВНИХ ПОСЛУГ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1713" y="2184758"/>
            <a:ext cx="3648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ЄДИНИЙ ПОРТАЛ ДЕРЖАВНИХ ПОСЛУГ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169" b="42389" l="71640" r="92533">
                        <a14:foregroundMark x1="78802" y1="26481" x2="78698" y2="27222"/>
                        <a14:foregroundMark x1="85677" y1="26759" x2="85521" y2="26667"/>
                        <a14:backgroundMark x1="77708" y1="24074" x2="78958" y2="23704"/>
                        <a14:backgroundMark x1="79427" y1="23981" x2="79740" y2="28056"/>
                        <a14:backgroundMark x1="77240" y1="30556" x2="79271" y2="30278"/>
                        <a14:backgroundMark x1="77188" y1="24630" x2="77552" y2="27963"/>
                        <a14:backgroundMark x1="81719" y1="25370" x2="82240" y2="25370"/>
                        <a14:backgroundMark x1="82344" y1="23426" x2="82708" y2="23519"/>
                        <a14:backgroundMark x1="82135" y1="27037" x2="81927" y2="29537"/>
                        <a14:backgroundMark x1="82500" y1="30370" x2="83229" y2="29630"/>
                        <a14:backgroundMark x1="84427" y1="26574" x2="84948" y2="27963"/>
                        <a14:backgroundMark x1="86250" y1="25370" x2="86510" y2="28148"/>
                        <a14:backgroundMark x1="85052" y1="29074" x2="85521" y2="288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28" t="8392" r="4856" b="53834"/>
          <a:stretch/>
        </p:blipFill>
        <p:spPr bwMode="auto">
          <a:xfrm>
            <a:off x="80658" y="2002368"/>
            <a:ext cx="685832" cy="557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93870" y="956012"/>
            <a:ext cx="417818" cy="418875"/>
            <a:chOff x="10118175" y="923674"/>
            <a:chExt cx="1293223" cy="1289713"/>
          </a:xfrm>
        </p:grpSpPr>
        <p:sp>
          <p:nvSpPr>
            <p:cNvPr id="4" name="Овал 3"/>
            <p:cNvSpPr/>
            <p:nvPr/>
          </p:nvSpPr>
          <p:spPr>
            <a:xfrm>
              <a:off x="10118175" y="923674"/>
              <a:ext cx="1293223" cy="1289713"/>
            </a:xfrm>
            <a:prstGeom prst="ellipse">
              <a:avLst/>
            </a:prstGeom>
            <a:solidFill>
              <a:srgbClr val="134E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>
                <a:latin typeface="Arial Narrow" panose="020B060602020203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biLevel thresh="5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5091" y="1054396"/>
              <a:ext cx="973018" cy="973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0278" b="99352" l="62031" r="85104">
                        <a14:foregroundMark x1="72760" y1="80926" x2="72708" y2="81852"/>
                        <a14:foregroundMark x1="74010" y1="81111" x2="74063" y2="82593"/>
                      </a14:backgroundRemoval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39" t="60821" r="14345" b="1405"/>
          <a:stretch/>
        </p:blipFill>
        <p:spPr bwMode="auto">
          <a:xfrm>
            <a:off x="-37300" y="3607303"/>
            <a:ext cx="649695" cy="52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Овал 52"/>
          <p:cNvSpPr/>
          <p:nvPr/>
        </p:nvSpPr>
        <p:spPr>
          <a:xfrm>
            <a:off x="61554" y="4265372"/>
            <a:ext cx="520111" cy="499305"/>
          </a:xfrm>
          <a:prstGeom prst="ellipse">
            <a:avLst/>
          </a:prstGeom>
          <a:solidFill>
            <a:srgbClr val="3AC9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>
              <a:latin typeface="Arial Narrow" panose="020B060602020203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8218" y="4357301"/>
            <a:ext cx="82664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chemeClr val="bg1"/>
                </a:solidFill>
                <a:latin typeface="Arial Narrow" pitchFamily="34" charset="0"/>
              </a:rPr>
              <a:t>ЦНАП</a:t>
            </a:r>
            <a:endParaRPr lang="uk-UA" sz="1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7026" y="508408"/>
            <a:ext cx="2160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700" dirty="0">
                <a:solidFill>
                  <a:srgbClr val="134E84"/>
                </a:solidFill>
                <a:latin typeface="Arial Narrow" pitchFamily="34" charset="0"/>
              </a:rPr>
              <a:t>ОНЛАЙН</a:t>
            </a:r>
            <a:endParaRPr lang="uk-UA" sz="27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5281" y="3022980"/>
            <a:ext cx="21604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700" dirty="0">
                <a:solidFill>
                  <a:srgbClr val="134E84"/>
                </a:solidFill>
                <a:latin typeface="Arial Narrow" pitchFamily="34" charset="0"/>
              </a:rPr>
              <a:t>ОФЛАЙН</a:t>
            </a:r>
            <a:endParaRPr lang="uk-UA" sz="27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6201" y="1621991"/>
            <a:ext cx="261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МОБІЛЬНИЙ ДОДАТОК ПЕНСІЙНОГО ФОНДУ УКРАЇНИ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76670" y="3992842"/>
            <a:ext cx="22688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35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УПОВНОВАЖЕНІ ОСОБИ ВИКОНАВЧОГО ОРГАНУ СІЛЬСЬКОЇ, СЕЛИЩНОЇ, МІСЬКОЇ РАДИ </a:t>
            </a:r>
          </a:p>
          <a:p>
            <a:pPr marL="207900"/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    ВІДПОВІДНОЇ ТЕРГРОМАДИ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06822" y="3593340"/>
            <a:ext cx="2943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00" indent="-135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ПОШТА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4098" name="AutoShape 2" descr="галочка на прозрачном фоне 29 фото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3" name="AutoShape 2" descr="Значок галочка на прозрачном фоне (41 фото)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11" name="AutoShape 4" descr="Повідомлення Пошта Конверт Векторні Ілюстрації Стоковий вектор  ©dinosoftlabs 248152856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050"/>
          </a:p>
        </p:txBody>
      </p:sp>
      <p:grpSp>
        <p:nvGrpSpPr>
          <p:cNvPr id="22" name="Групувати 21">
            <a:extLst>
              <a:ext uri="{FF2B5EF4-FFF2-40B4-BE49-F238E27FC236}">
                <a16:creationId xmlns:a16="http://schemas.microsoft.com/office/drawing/2014/main" id="{40BC2AFA-43BC-3E01-8517-52F8A3D335E4}"/>
              </a:ext>
            </a:extLst>
          </p:cNvPr>
          <p:cNvGrpSpPr/>
          <p:nvPr/>
        </p:nvGrpSpPr>
        <p:grpSpPr>
          <a:xfrm>
            <a:off x="2135588" y="3495051"/>
            <a:ext cx="664081" cy="701645"/>
            <a:chOff x="2879161" y="4201295"/>
            <a:chExt cx="885441" cy="885441"/>
          </a:xfrm>
        </p:grpSpPr>
        <p:sp>
          <p:nvSpPr>
            <p:cNvPr id="33" name="Овал 32"/>
            <p:cNvSpPr/>
            <p:nvPr/>
          </p:nvSpPr>
          <p:spPr>
            <a:xfrm>
              <a:off x="2988760" y="4343467"/>
              <a:ext cx="652047" cy="601098"/>
            </a:xfrm>
            <a:prstGeom prst="ellipse">
              <a:avLst/>
            </a:prstGeom>
            <a:solidFill>
              <a:srgbClr val="2B9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>
                <a:latin typeface="Arial Narrow" panose="020B0606020202030204" pitchFamily="34" charset="0"/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/>
                      </a14:imgEffect>
                      <a14:imgEffect>
                        <a14:colorTemperature colorTemp="11200"/>
                      </a14:imgEffect>
                      <a14:imgEffect>
                        <a14:brightnessContrast bright="100000" contrast="8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79161" y="4201295"/>
              <a:ext cx="885441" cy="885441"/>
            </a:xfrm>
            <a:prstGeom prst="rect">
              <a:avLst/>
            </a:prstGeom>
          </p:spPr>
        </p:pic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A71EFBCA-4689-0D73-B4EF-D423C9F14BC1}"/>
              </a:ext>
            </a:extLst>
          </p:cNvPr>
          <p:cNvGrpSpPr/>
          <p:nvPr/>
        </p:nvGrpSpPr>
        <p:grpSpPr>
          <a:xfrm>
            <a:off x="2173753" y="4193102"/>
            <a:ext cx="625916" cy="537599"/>
            <a:chOff x="209118" y="5706531"/>
            <a:chExt cx="852780" cy="722858"/>
          </a:xfrm>
        </p:grpSpPr>
        <p:sp>
          <p:nvSpPr>
            <p:cNvPr id="45" name="Овал 44"/>
            <p:cNvSpPr/>
            <p:nvPr/>
          </p:nvSpPr>
          <p:spPr>
            <a:xfrm>
              <a:off x="297880" y="5763649"/>
              <a:ext cx="693481" cy="665740"/>
            </a:xfrm>
            <a:prstGeom prst="ellipse">
              <a:avLst/>
            </a:prstGeom>
            <a:solidFill>
              <a:srgbClr val="3D98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200">
                <a:latin typeface="Arial Narrow" panose="020B0606020202030204" pitchFamily="34" charset="0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ackgroundRemoval t="10000" b="90000" l="10000" r="90000">
                          <a14:foregroundMark x1="38532" y1="41481" x2="38532" y2="41481"/>
                          <a14:foregroundMark x1="37615" y1="49259" x2="37615" y2="49259"/>
                          <a14:foregroundMark x1="32416" y1="73333" x2="32416" y2="73333"/>
                          <a14:foregroundMark x1="37003" y1="75926" x2="37003" y2="75926"/>
                          <a14:foregroundMark x1="23242" y1="75926" x2="23242" y2="75926"/>
                          <a14:foregroundMark x1="59021" y1="59630" x2="59021" y2="59630"/>
                          <a14:foregroundMark x1="50459" y1="42222" x2="50459" y2="42222"/>
                          <a14:foregroundMark x1="57187" y1="42222" x2="57187" y2="42222"/>
                          <a14:foregroundMark x1="63303" y1="41481" x2="63303" y2="41481"/>
                          <a14:foregroundMark x1="62691" y1="51481" x2="62691" y2="51481"/>
                          <a14:foregroundMark x1="55352" y1="51481" x2="55352" y2="51481"/>
                          <a14:foregroundMark x1="50459" y1="51111" x2="50459" y2="51111"/>
                          <a14:backgroundMark x1="14985" y1="15926" x2="45260" y2="20370"/>
                          <a14:backgroundMark x1="18654" y1="25926" x2="40367" y2="15185"/>
                          <a14:backgroundMark x1="35474" y1="23704" x2="18960" y2="28148"/>
                          <a14:backgroundMark x1="19266" y1="28148" x2="38532" y2="26296"/>
                          <a14:backgroundMark x1="60245" y1="17778" x2="83180" y2="20000"/>
                          <a14:backgroundMark x1="74618" y1="27407" x2="74006" y2="17778"/>
                          <a14:backgroundMark x1="49541" y1="64815" x2="49541" y2="64815"/>
                          <a14:backgroundMark x1="44037" y1="62963" x2="42202" y2="49630"/>
                          <a14:backgroundMark x1="42508" y1="55926" x2="42202" y2="8370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9118" y="5706531"/>
              <a:ext cx="852780" cy="704131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3C92F05-6D3E-3F8C-4F37-8B00C5B00B88}"/>
              </a:ext>
            </a:extLst>
          </p:cNvPr>
          <p:cNvGrpSpPr/>
          <p:nvPr/>
        </p:nvGrpSpPr>
        <p:grpSpPr>
          <a:xfrm>
            <a:off x="176557" y="1439649"/>
            <a:ext cx="462731" cy="544902"/>
            <a:chOff x="276861" y="2144428"/>
            <a:chExt cx="766888" cy="960842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76861" y="2144428"/>
              <a:ext cx="766888" cy="960842"/>
              <a:chOff x="364419" y="5169905"/>
              <a:chExt cx="1115117" cy="1372155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364419" y="5308039"/>
                <a:ext cx="1115117" cy="1101971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10000" b="90000" l="10000" r="90000">
                            <a14:backgroundMark x1="62838" y1="41081" x2="63919" y2="44685"/>
                            <a14:backgroundMark x1="42027" y1="33514" x2="46351" y2="50901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7332" y="5169905"/>
                <a:ext cx="914770" cy="1372155"/>
              </a:xfrm>
              <a:prstGeom prst="rect">
                <a:avLst/>
              </a:prstGeom>
            </p:spPr>
          </p:pic>
        </p:grp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704D4997-82BC-39FE-E7D2-2A86F3EC5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07" b="95298" l="391" r="98145">
                          <a14:foregroundMark x1="43652" y1="35509" x2="43652" y2="35509"/>
                          <a14:foregroundMark x1="49902" y1="48560" x2="49902" y2="48560"/>
                          <a14:foregroundMark x1="56641" y1="10077" x2="56641" y2="10077"/>
                          <a14:foregroundMark x1="62109" y1="4607" x2="62109" y2="4607"/>
                          <a14:foregroundMark x1="98145" y1="35509" x2="98145" y2="35509"/>
                          <a14:foregroundMark x1="21680" y1="34645" x2="21680" y2="34645"/>
                          <a14:foregroundMark x1="4590" y1="29079" x2="4590" y2="29079"/>
                          <a14:foregroundMark x1="4688" y1="45489" x2="4688" y2="45489"/>
                          <a14:foregroundMark x1="391" y1="65643" x2="391" y2="65643"/>
                          <a14:foregroundMark x1="41211" y1="95298" x2="41211" y2="95298"/>
                          <a14:foregroundMark x1="78223" y1="30134" x2="78223" y2="30134"/>
                          <a14:foregroundMark x1="57520" y1="48273" x2="58105" y2="48273"/>
                          <a14:foregroundMark x1="59082" y1="48464" x2="61621" y2="47889"/>
                          <a14:foregroundMark x1="56836" y1="48464" x2="56836" y2="48464"/>
                          <a14:backgroundMark x1="37012" y1="45681" x2="37012" y2="45681"/>
                          <a14:backgroundMark x1="39160" y1="35317" x2="39160" y2="35317"/>
                          <a14:backgroundMark x1="42480" y1="39539" x2="42480" y2="39539"/>
                          <a14:backgroundMark x1="33496" y1="41363" x2="33496" y2="41363"/>
                          <a14:backgroundMark x1="61719" y1="36468" x2="61719" y2="36468"/>
                          <a14:backgroundMark x1="57031" y1="39635" x2="57031" y2="39635"/>
                          <a14:backgroundMark x1="63477" y1="45010" x2="63477" y2="45010"/>
                          <a14:backgroundMark x1="66211" y1="36660" x2="66211" y2="36660"/>
                          <a14:backgroundMark x1="63965" y1="37428" x2="63965" y2="37428"/>
                          <a14:backgroundMark x1="65430" y1="39347" x2="65430" y2="39347"/>
                          <a14:backgroundMark x1="63574" y1="41267" x2="63574" y2="41267"/>
                          <a14:backgroundMark x1="62012" y1="39347" x2="62012" y2="39347"/>
                          <a14:backgroundMark x1="60352" y1="40787" x2="60352" y2="40787"/>
                          <a14:backgroundMark x1="62109" y1="42514" x2="62109" y2="42514"/>
                          <a14:backgroundMark x1="59863" y1="44050" x2="59863" y2="44050"/>
                          <a14:backgroundMark x1="58398" y1="42994" x2="58398" y2="42994"/>
                          <a14:backgroundMark x1="56934" y1="44146" x2="56934" y2="44146"/>
                          <a14:backgroundMark x1="59277" y1="46161" x2="59277" y2="46161"/>
                          <a14:backgroundMark x1="57031" y1="48369" x2="57031" y2="48369"/>
                          <a14:backgroundMark x1="57227" y1="47697" x2="57227" y2="47697"/>
                          <a14:backgroundMark x1="33398" y1="36564" x2="33398" y2="36564"/>
                          <a14:backgroundMark x1="34375" y1="38484" x2="34375" y2="38484"/>
                          <a14:backgroundMark x1="36133" y1="38100" x2="36133" y2="38100"/>
                          <a14:backgroundMark x1="38379" y1="39731" x2="38379" y2="39731"/>
                          <a14:backgroundMark x1="39941" y1="40979" x2="39941" y2="40979"/>
                          <a14:backgroundMark x1="41699" y1="42514" x2="41699" y2="42514"/>
                          <a14:backgroundMark x1="43555" y1="44338" x2="43555" y2="44338"/>
                          <a14:backgroundMark x1="42188" y1="46641" x2="42188" y2="46641"/>
                          <a14:backgroundMark x1="43457" y1="47793" x2="43457" y2="47793"/>
                          <a14:backgroundMark x1="39844" y1="44434" x2="39844" y2="44434"/>
                          <a14:backgroundMark x1="39063" y1="42898" x2="39063" y2="42898"/>
                          <a14:backgroundMark x1="36426" y1="41267" x2="36426" y2="41267"/>
                          <a14:backgroundMark x1="43262" y1="57390" x2="43262" y2="57390"/>
                          <a14:backgroundMark x1="45313" y1="59597" x2="45313" y2="59597"/>
                          <a14:backgroundMark x1="43848" y1="60269" x2="43848" y2="60269"/>
                          <a14:backgroundMark x1="42188" y1="58733" x2="42188" y2="58733"/>
                          <a14:backgroundMark x1="40820" y1="60557" x2="40820" y2="60557"/>
                          <a14:backgroundMark x1="41797" y1="62092" x2="41797" y2="62092"/>
                          <a14:backgroundMark x1="40234" y1="63820" x2="40234" y2="63820"/>
                          <a14:backgroundMark x1="38281" y1="62092" x2="38281" y2="62092"/>
                          <a14:backgroundMark x1="37109" y1="64491" x2="37109" y2="64491"/>
                          <a14:backgroundMark x1="37988" y1="66699" x2="37988" y2="66699"/>
                          <a14:backgroundMark x1="36230" y1="67658" x2="36230" y2="67658"/>
                          <a14:backgroundMark x1="35156" y1="66027" x2="35156" y2="66027"/>
                          <a14:backgroundMark x1="33984" y1="68138" x2="33984" y2="68138"/>
                          <a14:backgroundMark x1="32813" y1="63532" x2="32813" y2="63532"/>
                          <a14:backgroundMark x1="36035" y1="60557" x2="36035" y2="60557"/>
                          <a14:backgroundMark x1="42773" y1="65547" x2="42773" y2="65547"/>
                          <a14:backgroundMark x1="39355" y1="69482" x2="39355" y2="69482"/>
                          <a14:backgroundMark x1="59375" y1="69194" x2="59375" y2="69194"/>
                          <a14:backgroundMark x1="57422" y1="64971" x2="57422" y2="64971"/>
                          <a14:backgroundMark x1="55078" y1="59117" x2="55078" y2="59117"/>
                          <a14:backgroundMark x1="56738" y1="57774" x2="56738" y2="57774"/>
                          <a14:backgroundMark x1="57813" y1="59213" x2="57813" y2="59213"/>
                          <a14:backgroundMark x1="56543" y1="60845" x2="56543" y2="60845"/>
                          <a14:backgroundMark x1="58594" y1="62092" x2="58594" y2="62092"/>
                          <a14:backgroundMark x1="59961" y1="60749" x2="59961" y2="60749"/>
                          <a14:backgroundMark x1="61133" y1="62476" x2="61133" y2="62476"/>
                          <a14:backgroundMark x1="59961" y1="64587" x2="59961" y2="64587"/>
                          <a14:backgroundMark x1="62305" y1="65739" x2="62305" y2="65739"/>
                          <a14:backgroundMark x1="63574" y1="64683" x2="63574" y2="64683"/>
                          <a14:backgroundMark x1="64844" y1="65835" x2="64844" y2="65835"/>
                          <a14:backgroundMark x1="63965" y1="67658" x2="63965" y2="67658"/>
                          <a14:backgroundMark x1="66992" y1="68234" x2="66992" y2="68234"/>
                          <a14:backgroundMark x1="67090" y1="63628" x2="67090" y2="63628"/>
                          <a14:backgroundMark x1="62988" y1="60365" x2="62988" y2="60365"/>
                          <a14:backgroundMark x1="47559" y1="45969" x2="47559" y2="45969"/>
                          <a14:backgroundMark x1="53320" y1="55278" x2="53320" y2="55278"/>
                          <a14:backgroundMark x1="53418" y1="50960" x2="53418" y2="50960"/>
                          <a14:backgroundMark x1="47363" y1="50960" x2="47363" y2="50960"/>
                          <a14:backgroundMark x1="46875" y1="54894" x2="46875" y2="54894"/>
                          <a14:backgroundMark x1="50391" y1="53647" x2="50391" y2="53647"/>
                          <a14:backgroundMark x1="51074" y1="55662" x2="51074" y2="55662"/>
                          <a14:backgroundMark x1="50977" y1="57102" x2="50977" y2="57102"/>
                          <a14:backgroundMark x1="49512" y1="57006" x2="49512" y2="57006"/>
                          <a14:backgroundMark x1="49219" y1="56238" x2="49219" y2="56238"/>
                          <a14:backgroundMark x1="49219" y1="55662" x2="49219" y2="55662"/>
                          <a14:backgroundMark x1="33203" y1="22457" x2="33203" y2="22457"/>
                          <a14:backgroundMark x1="33203" y1="22457" x2="33203" y2="22457"/>
                          <a14:backgroundMark x1="33203" y1="22457" x2="32129" y2="22745"/>
                          <a14:backgroundMark x1="35547" y1="21017" x2="45117" y2="18330"/>
                          <a14:backgroundMark x1="51563" y1="17946" x2="56836" y2="18906"/>
                          <a14:backgroundMark x1="68750" y1="23608" x2="72070" y2="25048"/>
                          <a14:backgroundMark x1="76270" y1="30038" x2="77930" y2="30614"/>
                          <a14:backgroundMark x1="83203" y1="40787" x2="84473" y2="43858"/>
                          <a14:backgroundMark x1="85352" y1="54127" x2="84863" y2="56334"/>
                          <a14:backgroundMark x1="76270" y1="74280" x2="74609" y2="76392"/>
                          <a14:backgroundMark x1="54785" y1="86372" x2="54004" y2="86180"/>
                          <a14:backgroundMark x1="16406" y1="42322" x2="16406" y2="42322"/>
                          <a14:backgroundMark x1="15625" y1="26392" x2="15625" y2="26392"/>
                          <a14:backgroundMark x1="5957" y1="49808" x2="5957" y2="49808"/>
                          <a14:backgroundMark x1="15723" y1="55758" x2="15723" y2="55758"/>
                          <a14:backgroundMark x1="68945" y1="41363" x2="68945" y2="41363"/>
                          <a14:backgroundMark x1="91895" y1="25528" x2="91895" y2="25528"/>
                          <a14:backgroundMark x1="56543" y1="8541" x2="56543" y2="8541"/>
                          <a14:backgroundMark x1="83398" y1="24472" x2="83398" y2="24472"/>
                          <a14:backgroundMark x1="95605" y1="56046" x2="95605" y2="56046"/>
                          <a14:backgroundMark x1="57031" y1="57294" x2="57031" y2="57294"/>
                          <a14:backgroundMark x1="15430" y1="47985" x2="15430" y2="47985"/>
                          <a14:backgroundMark x1="51855" y1="96257" x2="51855" y2="9625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836" y="2498186"/>
              <a:ext cx="248949" cy="253325"/>
            </a:xfrm>
            <a:prstGeom prst="rect">
              <a:avLst/>
            </a:prstGeom>
          </p:spPr>
        </p:pic>
      </p:grp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B145F8D0-333E-0B58-9F2C-E3083303F11F}"/>
              </a:ext>
            </a:extLst>
          </p:cNvPr>
          <p:cNvCxnSpPr/>
          <p:nvPr/>
        </p:nvCxnSpPr>
        <p:spPr>
          <a:xfrm>
            <a:off x="4621618" y="547845"/>
            <a:ext cx="77321" cy="4583306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Нашивка 208">
            <a:extLst>
              <a:ext uri="{FF2B5EF4-FFF2-40B4-BE49-F238E27FC236}">
                <a16:creationId xmlns:a16="http://schemas.microsoft.com/office/drawing/2014/main" id="{59E6447B-8D22-C5B6-9C48-D8E77C304C13}"/>
              </a:ext>
            </a:extLst>
          </p:cNvPr>
          <p:cNvSpPr/>
          <p:nvPr/>
        </p:nvSpPr>
        <p:spPr>
          <a:xfrm>
            <a:off x="132743" y="3195106"/>
            <a:ext cx="154283" cy="181226"/>
          </a:xfrm>
          <a:prstGeom prst="chevron">
            <a:avLst/>
          </a:prstGeom>
          <a:solidFill>
            <a:srgbClr val="3AC9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34" name="Нашивка 208">
            <a:extLst>
              <a:ext uri="{FF2B5EF4-FFF2-40B4-BE49-F238E27FC236}">
                <a16:creationId xmlns:a16="http://schemas.microsoft.com/office/drawing/2014/main" id="{09642C97-D581-762D-6D62-2AFADE8267C7}"/>
              </a:ext>
            </a:extLst>
          </p:cNvPr>
          <p:cNvSpPr/>
          <p:nvPr/>
        </p:nvSpPr>
        <p:spPr>
          <a:xfrm>
            <a:off x="116682" y="660169"/>
            <a:ext cx="154283" cy="181226"/>
          </a:xfrm>
          <a:prstGeom prst="chevron">
            <a:avLst/>
          </a:prstGeom>
          <a:solidFill>
            <a:srgbClr val="3AC99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37" name="Прямоугольник 28">
            <a:extLst>
              <a:ext uri="{FF2B5EF4-FFF2-40B4-BE49-F238E27FC236}">
                <a16:creationId xmlns:a16="http://schemas.microsoft.com/office/drawing/2014/main" id="{6F26E93A-131A-158B-B250-24305886B907}"/>
              </a:ext>
            </a:extLst>
          </p:cNvPr>
          <p:cNvSpPr/>
          <p:nvPr/>
        </p:nvSpPr>
        <p:spPr>
          <a:xfrm>
            <a:off x="5582958" y="3805481"/>
            <a:ext cx="326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uk-UA" sz="1200" dirty="0">
                <a:solidFill>
                  <a:srgbClr val="134E84"/>
                </a:solidFill>
                <a:latin typeface="Arial Narrow" pitchFamily="34" charset="0"/>
              </a:rPr>
              <a:t>СОЦГРОМАДА </a:t>
            </a:r>
            <a:r>
              <a:rPr lang="en-US" sz="1200" dirty="0">
                <a:solidFill>
                  <a:srgbClr val="134E84"/>
                </a:solidFill>
                <a:latin typeface="Arial Narrow" pitchFamily="34" charset="0"/>
              </a:rPr>
              <a:t>(</a:t>
            </a: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СОЦІАЛЬН</a:t>
            </a:r>
            <a:r>
              <a:rPr lang="uk-UA" sz="1200" dirty="0">
                <a:solidFill>
                  <a:srgbClr val="134E84"/>
                </a:solidFill>
                <a:latin typeface="Arial Narrow" pitchFamily="34" charset="0"/>
              </a:rPr>
              <a:t>ИЙ</a:t>
            </a: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 ВЕБПОРТАЛ ЕЛЕКТРОННИХ ПОСЛУГ МІНСОЦПОЛІТИКИ)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38" name="Прямоугольник 29">
            <a:extLst>
              <a:ext uri="{FF2B5EF4-FFF2-40B4-BE49-F238E27FC236}">
                <a16:creationId xmlns:a16="http://schemas.microsoft.com/office/drawing/2014/main" id="{3E377DCC-F20B-A79D-91D9-C1401BDC5727}"/>
              </a:ext>
            </a:extLst>
          </p:cNvPr>
          <p:cNvSpPr/>
          <p:nvPr/>
        </p:nvSpPr>
        <p:spPr>
          <a:xfrm>
            <a:off x="5619312" y="4483814"/>
            <a:ext cx="29438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МІН</a:t>
            </a:r>
            <a:r>
              <a:rPr lang="en-US" sz="1200" dirty="0">
                <a:solidFill>
                  <a:srgbClr val="134E84"/>
                </a:solidFill>
                <a:latin typeface="Arial Narrow" pitchFamily="34" charset="0"/>
              </a:rPr>
              <a:t>’</a:t>
            </a:r>
            <a:r>
              <a:rPr lang="ru-RU" sz="1200" dirty="0" smtClean="0">
                <a:solidFill>
                  <a:srgbClr val="134E84"/>
                </a:solidFill>
                <a:latin typeface="Arial Narrow" pitchFamily="34" charset="0"/>
              </a:rPr>
              <a:t>ЮСТ.   .       </a:t>
            </a: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/ ДРАЦС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sp>
        <p:nvSpPr>
          <p:cNvPr id="42" name="Прямоугольник 30">
            <a:extLst>
              <a:ext uri="{FF2B5EF4-FFF2-40B4-BE49-F238E27FC236}">
                <a16:creationId xmlns:a16="http://schemas.microsoft.com/office/drawing/2014/main" id="{488E4E8D-397A-F6E9-B6E4-69A4B5CF1639}"/>
              </a:ext>
            </a:extLst>
          </p:cNvPr>
          <p:cNvSpPr/>
          <p:nvPr/>
        </p:nvSpPr>
        <p:spPr>
          <a:xfrm>
            <a:off x="5582958" y="3182952"/>
            <a:ext cx="3479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ПОРТАЛ         </a:t>
            </a:r>
            <a:r>
              <a:rPr lang="ru-RU" sz="1200" dirty="0" smtClean="0">
                <a:solidFill>
                  <a:srgbClr val="134E84"/>
                </a:solidFill>
                <a:latin typeface="Arial Narrow" pitchFamily="34" charset="0"/>
              </a:rPr>
              <a:t>  </a:t>
            </a:r>
            <a:r>
              <a:rPr lang="en-US" sz="1200" dirty="0" smtClean="0">
                <a:solidFill>
                  <a:srgbClr val="134E84"/>
                </a:solidFill>
                <a:latin typeface="Arial Narrow" pitchFamily="34" charset="0"/>
              </a:rPr>
              <a:t>(</a:t>
            </a:r>
            <a:r>
              <a:rPr lang="uk-UA" sz="1200" dirty="0">
                <a:solidFill>
                  <a:srgbClr val="134E84"/>
                </a:solidFill>
                <a:latin typeface="Arial Narrow" pitchFamily="34" charset="0"/>
              </a:rPr>
              <a:t>ЄДИНИЙ ПОРТАЛ ДЕРЖАВНИХ </a:t>
            </a:r>
            <a:r>
              <a:rPr lang="uk-UA" sz="1200" dirty="0" smtClean="0">
                <a:solidFill>
                  <a:srgbClr val="134E84"/>
                </a:solidFill>
                <a:latin typeface="Arial Narrow" pitchFamily="34" charset="0"/>
              </a:rPr>
              <a:t>ПОСЛУГ          </a:t>
            </a: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) 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442E10F6-DF9C-2C76-0D97-79989C63B9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2169" b="42389" l="71640" r="92533">
                        <a14:foregroundMark x1="78802" y1="26481" x2="78698" y2="27222"/>
                        <a14:foregroundMark x1="85677" y1="26759" x2="85521" y2="26667"/>
                        <a14:backgroundMark x1="77708" y1="24074" x2="78958" y2="23704"/>
                        <a14:backgroundMark x1="79427" y1="23981" x2="79740" y2="28056"/>
                        <a14:backgroundMark x1="77240" y1="30556" x2="79271" y2="30278"/>
                        <a14:backgroundMark x1="77188" y1="24630" x2="77552" y2="27963"/>
                        <a14:backgroundMark x1="81719" y1="25370" x2="82240" y2="25370"/>
                        <a14:backgroundMark x1="82344" y1="23426" x2="82708" y2="23519"/>
                        <a14:backgroundMark x1="82135" y1="27037" x2="81927" y2="29537"/>
                        <a14:backgroundMark x1="82500" y1="30370" x2="83229" y2="29630"/>
                        <a14:backgroundMark x1="84427" y1="26574" x2="84948" y2="27963"/>
                        <a14:backgroundMark x1="86250" y1="25370" x2="86510" y2="28148"/>
                        <a14:backgroundMark x1="85052" y1="29074" x2="85521" y2="28889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028" t="8392" r="4856" b="53834"/>
          <a:stretch/>
        </p:blipFill>
        <p:spPr bwMode="auto">
          <a:xfrm>
            <a:off x="4819241" y="2970910"/>
            <a:ext cx="866418" cy="70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" name="Группа 8">
            <a:extLst>
              <a:ext uri="{FF2B5EF4-FFF2-40B4-BE49-F238E27FC236}">
                <a16:creationId xmlns:a16="http://schemas.microsoft.com/office/drawing/2014/main" id="{BD3ACE68-D77F-F413-32D5-AB789283C327}"/>
              </a:ext>
            </a:extLst>
          </p:cNvPr>
          <p:cNvGrpSpPr/>
          <p:nvPr/>
        </p:nvGrpSpPr>
        <p:grpSpPr>
          <a:xfrm>
            <a:off x="4925156" y="3693921"/>
            <a:ext cx="651546" cy="565175"/>
            <a:chOff x="4925524" y="2719257"/>
            <a:chExt cx="1102195" cy="941098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1D39539-3A74-4BA2-CF0A-128EA5E3F24F}"/>
                </a:ext>
              </a:extLst>
            </p:cNvPr>
            <p:cNvSpPr/>
            <p:nvPr/>
          </p:nvSpPr>
          <p:spPr>
            <a:xfrm>
              <a:off x="4971205" y="2719257"/>
              <a:ext cx="1010836" cy="941098"/>
            </a:xfrm>
            <a:prstGeom prst="ellipse">
              <a:avLst/>
            </a:prstGeom>
            <a:solidFill>
              <a:srgbClr val="3AC9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050">
                <a:latin typeface="Arial Narrow" panose="020B0606020202030204" pitchFamily="34" charset="0"/>
              </a:endParaRPr>
            </a:p>
          </p:txBody>
        </p:sp>
        <p:sp>
          <p:nvSpPr>
            <p:cNvPr id="55" name="Прямоугольник 53">
              <a:extLst>
                <a:ext uri="{FF2B5EF4-FFF2-40B4-BE49-F238E27FC236}">
                  <a16:creationId xmlns:a16="http://schemas.microsoft.com/office/drawing/2014/main" id="{C907CFDF-1C9A-BACC-715E-BD6CDA89B04C}"/>
                </a:ext>
              </a:extLst>
            </p:cNvPr>
            <p:cNvSpPr/>
            <p:nvPr/>
          </p:nvSpPr>
          <p:spPr>
            <a:xfrm>
              <a:off x="4925524" y="2865477"/>
              <a:ext cx="1102195" cy="691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100" b="1" dirty="0">
                  <a:solidFill>
                    <a:schemeClr val="bg1"/>
                  </a:solidFill>
                  <a:latin typeface="Arial Narrow" pitchFamily="34" charset="0"/>
                </a:rPr>
                <a:t>СГ</a:t>
              </a:r>
              <a:endParaRPr lang="uk-UA" sz="21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56" name="AutoShape 2" descr="галочка на прозрачном фоне 29 фото">
            <a:extLst>
              <a:ext uri="{FF2B5EF4-FFF2-40B4-BE49-F238E27FC236}">
                <a16:creationId xmlns:a16="http://schemas.microsoft.com/office/drawing/2014/main" id="{1AE78837-5465-C09B-8894-97E2FD37D8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1692" y="7428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57" name="AutoShape 2" descr="Значок галочка на прозрачном фоне (41 фото)">
            <a:extLst>
              <a:ext uri="{FF2B5EF4-FFF2-40B4-BE49-F238E27FC236}">
                <a16:creationId xmlns:a16="http://schemas.microsoft.com/office/drawing/2014/main" id="{D61F4527-660E-BFDA-D3ED-FE9388D65D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1692" y="74287"/>
            <a:ext cx="228600" cy="228601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050"/>
          </a:p>
        </p:txBody>
      </p:sp>
      <p:sp>
        <p:nvSpPr>
          <p:cNvPr id="58" name="AutoShape 4" descr="Повідомлення Пошта Конверт Векторні Ілюстрації Стоковий вектор  ©dinosoftlabs 248152856">
            <a:extLst>
              <a:ext uri="{FF2B5EF4-FFF2-40B4-BE49-F238E27FC236}">
                <a16:creationId xmlns:a16="http://schemas.microsoft.com/office/drawing/2014/main" id="{D20ADA51-EB01-04F9-CDC5-4A23E676D5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35992" y="18858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uk-UA" sz="1050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4A1BD44-DDF6-47A8-A913-8D2B45761C9C}"/>
              </a:ext>
            </a:extLst>
          </p:cNvPr>
          <p:cNvSpPr/>
          <p:nvPr/>
        </p:nvSpPr>
        <p:spPr>
          <a:xfrm>
            <a:off x="4975868" y="4355283"/>
            <a:ext cx="611889" cy="575987"/>
          </a:xfrm>
          <a:prstGeom prst="ellipse">
            <a:avLst/>
          </a:prstGeom>
          <a:solidFill>
            <a:srgbClr val="3D98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050">
              <a:latin typeface="Arial Narrow" panose="020B060602020203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FB74F491-2314-DCFF-012F-9D44197C836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10000" b="90000" l="10000" r="90000">
                        <a14:foregroundMark x1="38532" y1="41481" x2="38532" y2="41481"/>
                        <a14:foregroundMark x1="37615" y1="49259" x2="37615" y2="49259"/>
                        <a14:foregroundMark x1="32416" y1="73333" x2="32416" y2="73333"/>
                        <a14:foregroundMark x1="37003" y1="75926" x2="37003" y2="75926"/>
                        <a14:foregroundMark x1="23242" y1="75926" x2="23242" y2="75926"/>
                        <a14:foregroundMark x1="59021" y1="59630" x2="59021" y2="59630"/>
                        <a14:foregroundMark x1="50459" y1="42222" x2="50459" y2="42222"/>
                        <a14:foregroundMark x1="57187" y1="42222" x2="57187" y2="42222"/>
                        <a14:foregroundMark x1="63303" y1="41481" x2="63303" y2="41481"/>
                        <a14:foregroundMark x1="62691" y1="51481" x2="62691" y2="51481"/>
                        <a14:foregroundMark x1="55352" y1="51481" x2="55352" y2="51481"/>
                        <a14:foregroundMark x1="50459" y1="51111" x2="50459" y2="51111"/>
                        <a14:backgroundMark x1="14985" y1="15926" x2="45260" y2="20370"/>
                        <a14:backgroundMark x1="18654" y1="25926" x2="40367" y2="15185"/>
                        <a14:backgroundMark x1="35474" y1="23704" x2="18960" y2="28148"/>
                        <a14:backgroundMark x1="19266" y1="28148" x2="38532" y2="26296"/>
                        <a14:backgroundMark x1="60245" y1="17778" x2="83180" y2="20000"/>
                        <a14:backgroundMark x1="74618" y1="27407" x2="74006" y2="17778"/>
                        <a14:backgroundMark x1="49541" y1="64815" x2="49541" y2="64815"/>
                        <a14:backgroundMark x1="44037" y1="62963" x2="42202" y2="49630"/>
                        <a14:backgroundMark x1="42508" y1="55926" x2="42202" y2="83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5253" y="4355282"/>
            <a:ext cx="654861" cy="540711"/>
          </a:xfrm>
          <a:prstGeom prst="rect">
            <a:avLst/>
          </a:prstGeom>
        </p:spPr>
      </p:pic>
      <p:sp>
        <p:nvSpPr>
          <p:cNvPr id="61" name="Прямоугольник 37">
            <a:extLst>
              <a:ext uri="{FF2B5EF4-FFF2-40B4-BE49-F238E27FC236}">
                <a16:creationId xmlns:a16="http://schemas.microsoft.com/office/drawing/2014/main" id="{64CBC9C1-B12F-30C4-15C1-9BFA251E4E8D}"/>
              </a:ext>
            </a:extLst>
          </p:cNvPr>
          <p:cNvSpPr/>
          <p:nvPr/>
        </p:nvSpPr>
        <p:spPr>
          <a:xfrm>
            <a:off x="4895079" y="38982"/>
            <a:ext cx="4206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</a:t>
            </a:r>
            <a:r>
              <a:rPr lang="uk-UA" sz="20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овнішні джерела подання звернень</a:t>
            </a:r>
            <a:endParaRPr lang="ru-RU" sz="20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105" name="Групувати 4104">
            <a:extLst>
              <a:ext uri="{FF2B5EF4-FFF2-40B4-BE49-F238E27FC236}">
                <a16:creationId xmlns:a16="http://schemas.microsoft.com/office/drawing/2014/main" id="{A1E0C268-582B-9894-245A-5EE7296A0073}"/>
              </a:ext>
            </a:extLst>
          </p:cNvPr>
          <p:cNvGrpSpPr/>
          <p:nvPr/>
        </p:nvGrpSpPr>
        <p:grpSpPr>
          <a:xfrm>
            <a:off x="4888187" y="838636"/>
            <a:ext cx="3964708" cy="1897250"/>
            <a:chOff x="6531958" y="1782459"/>
            <a:chExt cx="7300990" cy="3283317"/>
          </a:xfrm>
        </p:grpSpPr>
        <p:sp>
          <p:nvSpPr>
            <p:cNvPr id="36" name="Прямоугольник 1">
              <a:extLst>
                <a:ext uri="{FF2B5EF4-FFF2-40B4-BE49-F238E27FC236}">
                  <a16:creationId xmlns:a16="http://schemas.microsoft.com/office/drawing/2014/main" id="{4B70C69B-ABDB-7701-52D1-FD2B72B149E6}"/>
                </a:ext>
              </a:extLst>
            </p:cNvPr>
            <p:cNvSpPr/>
            <p:nvPr/>
          </p:nvSpPr>
          <p:spPr>
            <a:xfrm>
              <a:off x="7816271" y="1782459"/>
              <a:ext cx="6016677" cy="798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270000">
                <a:buFont typeface="Wingdings" pitchFamily="2" charset="2"/>
                <a:buChar char="§"/>
              </a:pPr>
              <a:r>
                <a:rPr lang="ru-RU" sz="1200" b="1" dirty="0">
                  <a:solidFill>
                    <a:srgbClr val="134E84"/>
                  </a:solidFill>
                  <a:latin typeface="Arial Narrow" pitchFamily="34" charset="0"/>
                </a:rPr>
                <a:t>ВЕБПОРТАЛ ЕЛЕКТРОННИХ ПОСЛУГ  ПЕНСІЙНОГО ФОНДУ УКРАЇНИ</a:t>
              </a:r>
              <a:endParaRPr lang="uk-UA" sz="1200" b="1" dirty="0">
                <a:solidFill>
                  <a:srgbClr val="134E84"/>
                </a:solidFill>
                <a:latin typeface="Arial Narrow" pitchFamily="34" charset="0"/>
              </a:endParaRPr>
            </a:p>
          </p:txBody>
        </p:sp>
        <p:grpSp>
          <p:nvGrpSpPr>
            <p:cNvPr id="44" name="Группа 4">
              <a:extLst>
                <a:ext uri="{FF2B5EF4-FFF2-40B4-BE49-F238E27FC236}">
                  <a16:creationId xmlns:a16="http://schemas.microsoft.com/office/drawing/2014/main" id="{EEBF8BB9-375C-A743-E4BC-7B77510F64D2}"/>
                </a:ext>
              </a:extLst>
            </p:cNvPr>
            <p:cNvGrpSpPr/>
            <p:nvPr/>
          </p:nvGrpSpPr>
          <p:grpSpPr>
            <a:xfrm>
              <a:off x="6531958" y="1819588"/>
              <a:ext cx="1051312" cy="1002965"/>
              <a:chOff x="10118175" y="923674"/>
              <a:chExt cx="1293223" cy="1289713"/>
            </a:xfrm>
          </p:grpSpPr>
          <p:sp>
            <p:nvSpPr>
              <p:cNvPr id="47" name="Овал 46">
                <a:extLst>
                  <a:ext uri="{FF2B5EF4-FFF2-40B4-BE49-F238E27FC236}">
                    <a16:creationId xmlns:a16="http://schemas.microsoft.com/office/drawing/2014/main" id="{7289130E-AF2B-33FD-6EAD-026CC59F8971}"/>
                  </a:ext>
                </a:extLst>
              </p:cNvPr>
              <p:cNvSpPr/>
              <p:nvPr/>
            </p:nvSpPr>
            <p:spPr>
              <a:xfrm>
                <a:off x="10118175" y="923674"/>
                <a:ext cx="1293223" cy="1289713"/>
              </a:xfrm>
              <a:prstGeom prst="ellipse">
                <a:avLst/>
              </a:prstGeom>
              <a:solidFill>
                <a:srgbClr val="134E8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48" name="Picture 2">
                <a:extLst>
                  <a:ext uri="{FF2B5EF4-FFF2-40B4-BE49-F238E27FC236}">
                    <a16:creationId xmlns:a16="http://schemas.microsoft.com/office/drawing/2014/main" id="{CA303546-55EF-4F7F-D8B8-B014CD9F36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5091" y="1054396"/>
                <a:ext cx="973018" cy="9730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62" name="Прямоугольник 41">
              <a:extLst>
                <a:ext uri="{FF2B5EF4-FFF2-40B4-BE49-F238E27FC236}">
                  <a16:creationId xmlns:a16="http://schemas.microsoft.com/office/drawing/2014/main" id="{891CE4D7-B6B1-E796-94FE-B834AD07FD61}"/>
                </a:ext>
              </a:extLst>
            </p:cNvPr>
            <p:cNvSpPr/>
            <p:nvPr/>
          </p:nvSpPr>
          <p:spPr>
            <a:xfrm>
              <a:off x="7536779" y="2915863"/>
              <a:ext cx="6141331" cy="47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722" indent="-4763"/>
              <a:r>
                <a:rPr lang="ru-RU" sz="1200" dirty="0">
                  <a:solidFill>
                    <a:srgbClr val="134E84"/>
                  </a:solidFill>
                  <a:latin typeface="Arial Narrow" pitchFamily="34" charset="0"/>
                </a:rPr>
                <a:t>КАБІНЕТ ЗАСТРАХОВАНОЇ ОСОБИ</a:t>
              </a:r>
              <a:endParaRPr lang="uk-UA" sz="1200" dirty="0">
                <a:solidFill>
                  <a:srgbClr val="134E84"/>
                </a:solidFill>
                <a:latin typeface="Arial Narrow" pitchFamily="34" charset="0"/>
              </a:endParaRPr>
            </a:p>
          </p:txBody>
        </p:sp>
        <p:sp>
          <p:nvSpPr>
            <p:cNvPr id="63" name="Прямоугольник 42">
              <a:extLst>
                <a:ext uri="{FF2B5EF4-FFF2-40B4-BE49-F238E27FC236}">
                  <a16:creationId xmlns:a16="http://schemas.microsoft.com/office/drawing/2014/main" id="{4BF3F648-D1FE-F4B3-F93A-82E9D0462F5A}"/>
                </a:ext>
              </a:extLst>
            </p:cNvPr>
            <p:cNvSpPr/>
            <p:nvPr/>
          </p:nvSpPr>
          <p:spPr>
            <a:xfrm>
              <a:off x="7528037" y="3501279"/>
              <a:ext cx="3838855" cy="47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722" indent="-4763"/>
              <a:r>
                <a:rPr lang="ru-RU" sz="1200" dirty="0">
                  <a:solidFill>
                    <a:srgbClr val="134E84"/>
                  </a:solidFill>
                  <a:latin typeface="Arial Narrow" pitchFamily="34" charset="0"/>
                </a:rPr>
                <a:t>КАБІНЕТ СТРАХУВАЛЬНИКА</a:t>
              </a:r>
              <a:endParaRPr lang="uk-UA" sz="1200" dirty="0">
                <a:solidFill>
                  <a:srgbClr val="134E84"/>
                </a:solidFill>
                <a:latin typeface="Arial Narrow" pitchFamily="34" charset="0"/>
              </a:endParaRPr>
            </a:p>
          </p:txBody>
        </p:sp>
        <p:sp>
          <p:nvSpPr>
            <p:cNvPr id="4096" name="Прямоугольник 43">
              <a:extLst>
                <a:ext uri="{FF2B5EF4-FFF2-40B4-BE49-F238E27FC236}">
                  <a16:creationId xmlns:a16="http://schemas.microsoft.com/office/drawing/2014/main" id="{FD5B31D1-FC10-7E9A-1B0B-A555BAD8A853}"/>
                </a:ext>
              </a:extLst>
            </p:cNvPr>
            <p:cNvSpPr/>
            <p:nvPr/>
          </p:nvSpPr>
          <p:spPr>
            <a:xfrm>
              <a:off x="7536779" y="4066342"/>
              <a:ext cx="3163644" cy="4793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722" indent="-4763"/>
              <a:r>
                <a:rPr lang="ru-RU" sz="1200" dirty="0">
                  <a:solidFill>
                    <a:srgbClr val="134E84"/>
                  </a:solidFill>
                  <a:latin typeface="Arial Narrow" pitchFamily="34" charset="0"/>
                </a:rPr>
                <a:t>КАБІНЕТ ЦНАП</a:t>
              </a:r>
              <a:endParaRPr lang="uk-UA" sz="1200" dirty="0">
                <a:solidFill>
                  <a:srgbClr val="134E84"/>
                </a:solidFill>
                <a:latin typeface="Arial Narrow" pitchFamily="34" charset="0"/>
              </a:endParaRPr>
            </a:p>
          </p:txBody>
        </p:sp>
        <p:cxnSp>
          <p:nvCxnSpPr>
            <p:cNvPr id="4097" name="Прямая соединительная линия 50">
              <a:extLst>
                <a:ext uri="{FF2B5EF4-FFF2-40B4-BE49-F238E27FC236}">
                  <a16:creationId xmlns:a16="http://schemas.microsoft.com/office/drawing/2014/main" id="{D976FFF8-D4C9-3F81-905D-8B61F5E0A8D9}"/>
                </a:ext>
              </a:extLst>
            </p:cNvPr>
            <p:cNvCxnSpPr>
              <a:cxnSpLocks/>
            </p:cNvCxnSpPr>
            <p:nvPr/>
          </p:nvCxnSpPr>
          <p:spPr>
            <a:xfrm>
              <a:off x="7049150" y="2837069"/>
              <a:ext cx="0" cy="19279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9" name="Прямая соединительная линия 55">
              <a:extLst>
                <a:ext uri="{FF2B5EF4-FFF2-40B4-BE49-F238E27FC236}">
                  <a16:creationId xmlns:a16="http://schemas.microsoft.com/office/drawing/2014/main" id="{CE7B0B4B-2192-40B2-5F1B-1B333C0B4628}"/>
                </a:ext>
              </a:extLst>
            </p:cNvPr>
            <p:cNvCxnSpPr/>
            <p:nvPr/>
          </p:nvCxnSpPr>
          <p:spPr>
            <a:xfrm flipV="1">
              <a:off x="7067385" y="3083421"/>
              <a:ext cx="475488" cy="12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0" name="Прямая соединительная линия 56">
              <a:extLst>
                <a:ext uri="{FF2B5EF4-FFF2-40B4-BE49-F238E27FC236}">
                  <a16:creationId xmlns:a16="http://schemas.microsoft.com/office/drawing/2014/main" id="{393CC9E5-8C24-F7F5-611F-61149A722E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61481" y="3716121"/>
              <a:ext cx="471250" cy="11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1" name="Прямая соединительная линия 57">
              <a:extLst>
                <a:ext uri="{FF2B5EF4-FFF2-40B4-BE49-F238E27FC236}">
                  <a16:creationId xmlns:a16="http://schemas.microsoft.com/office/drawing/2014/main" id="{C00F4F02-45D4-0094-8B6E-2E104EC24E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2260" y="4257184"/>
              <a:ext cx="494830" cy="38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03" name="Прямоугольник 61">
              <a:extLst>
                <a:ext uri="{FF2B5EF4-FFF2-40B4-BE49-F238E27FC236}">
                  <a16:creationId xmlns:a16="http://schemas.microsoft.com/office/drawing/2014/main" id="{033F8E02-8D66-7F0A-45F4-2F7B73C4EE6E}"/>
                </a:ext>
              </a:extLst>
            </p:cNvPr>
            <p:cNvSpPr/>
            <p:nvPr/>
          </p:nvSpPr>
          <p:spPr>
            <a:xfrm>
              <a:off x="7536089" y="4586411"/>
              <a:ext cx="3609975" cy="4793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60722" indent="-4763"/>
              <a:r>
                <a:rPr lang="ru-RU" sz="1200" dirty="0">
                  <a:solidFill>
                    <a:srgbClr val="134E84"/>
                  </a:solidFill>
                  <a:latin typeface="Arial Narrow" pitchFamily="34" charset="0"/>
                </a:rPr>
                <a:t>КАБІНЕТ СПЕЦІАЛІСТА БАНКУ</a:t>
              </a:r>
              <a:endParaRPr lang="uk-UA" sz="1200" dirty="0">
                <a:solidFill>
                  <a:srgbClr val="134E84"/>
                </a:solidFill>
                <a:latin typeface="Arial Narrow" pitchFamily="34" charset="0"/>
              </a:endParaRPr>
            </a:p>
          </p:txBody>
        </p:sp>
        <p:cxnSp>
          <p:nvCxnSpPr>
            <p:cNvPr id="4104" name="Прямая соединительная линия 57">
              <a:extLst>
                <a:ext uri="{FF2B5EF4-FFF2-40B4-BE49-F238E27FC236}">
                  <a16:creationId xmlns:a16="http://schemas.microsoft.com/office/drawing/2014/main" id="{0CFCA6C5-D549-E289-812A-7C183569E969}"/>
                </a:ext>
              </a:extLst>
            </p:cNvPr>
            <p:cNvCxnSpPr>
              <a:cxnSpLocks/>
            </p:cNvCxnSpPr>
            <p:nvPr/>
          </p:nvCxnSpPr>
          <p:spPr>
            <a:xfrm>
              <a:off x="7041513" y="4756064"/>
              <a:ext cx="486524" cy="5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8BA96B-6FAC-D87A-E492-2593CA21B9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034" y="2612266"/>
            <a:ext cx="526193" cy="485717"/>
          </a:xfrm>
          <a:prstGeom prst="rect">
            <a:avLst/>
          </a:prstGeom>
        </p:spPr>
      </p:pic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47E53F31-C020-A300-F33F-A092D95C19FD}"/>
              </a:ext>
            </a:extLst>
          </p:cNvPr>
          <p:cNvSpPr/>
          <p:nvPr/>
        </p:nvSpPr>
        <p:spPr>
          <a:xfrm>
            <a:off x="761713" y="2612750"/>
            <a:ext cx="37237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0000">
              <a:buFont typeface="Wingdings" pitchFamily="2" charset="2"/>
              <a:buChar char="§"/>
            </a:pP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СОЦІАЛЬН</a:t>
            </a:r>
            <a:r>
              <a:rPr lang="uk-UA" sz="1200" dirty="0">
                <a:solidFill>
                  <a:srgbClr val="134E84"/>
                </a:solidFill>
                <a:latin typeface="Arial Narrow" pitchFamily="34" charset="0"/>
              </a:rPr>
              <a:t>ИЙ</a:t>
            </a:r>
            <a:r>
              <a:rPr lang="ru-RU" sz="1200" dirty="0">
                <a:solidFill>
                  <a:srgbClr val="134E84"/>
                </a:solidFill>
                <a:latin typeface="Arial Narrow" pitchFamily="34" charset="0"/>
              </a:rPr>
              <a:t> ВЕБПОРТАЛ ЕЛЕКТРОННИХ ПОСЛУГ МІНСОЦПОЛІТИКИ</a:t>
            </a:r>
            <a:endParaRPr lang="uk-UA" sz="1200" dirty="0">
              <a:solidFill>
                <a:srgbClr val="134E84"/>
              </a:solidFill>
              <a:latin typeface="Arial Narrow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6519C0-0B6E-E56C-34A5-D9F967599AD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7814" y1="48748" x2="47814" y2="51638"/>
                        <a14:foregroundMark x1="47404" y1="48170" x2="47404" y2="45472"/>
                        <a14:foregroundMark x1="42077" y1="45472" x2="43716" y2="45472"/>
                        <a14:foregroundMark x1="40984" y1="48362" x2="40847" y2="51252"/>
                        <a14:foregroundMark x1="54098" y1="48940" x2="56011" y2="48940"/>
                        <a14:foregroundMark x1="55601" y1="44123" x2="55601" y2="44123"/>
                        <a14:foregroundMark x1="55191" y1="54721" x2="54918" y2="57996"/>
                        <a14:foregroundMark x1="62295" y1="49904" x2="62705" y2="52216"/>
                        <a14:foregroundMark x1="63525" y1="55106" x2="64262" y2="55106"/>
                        <a14:foregroundMark x1="68033" y1="55684" x2="68033" y2="55684"/>
                        <a14:foregroundMark x1="39617" y1="60501" x2="39617" y2="60501"/>
                        <a14:foregroundMark x1="38525" y1="62620" x2="38525" y2="62620"/>
                        <a14:foregroundMark x1="38525" y1="62813" x2="38115" y2="63776"/>
                        <a14:foregroundMark x1="38798" y1="61657" x2="39617" y2="63391"/>
                        <a14:foregroundMark x1="38934" y1="63391" x2="39208" y2="64547"/>
                        <a14:foregroundMark x1="38115" y1="61464" x2="38115" y2="62813"/>
                        <a14:foregroundMark x1="38934" y1="61079" x2="37295" y2="60308"/>
                        <a14:backgroundMark x1="40574" y1="26782" x2="40574" y2="26782"/>
                        <a14:backgroundMark x1="41803" y1="26975" x2="46721" y2="30250"/>
                        <a14:backgroundMark x1="35929" y1="18304" x2="56011" y2="28131"/>
                        <a14:backgroundMark x1="56011" y1="28131" x2="61066" y2="28516"/>
                        <a14:backgroundMark x1="36749" y1="19461" x2="27869" y2="53950"/>
                        <a14:backgroundMark x1="33470" y1="27360" x2="67213" y2="32563"/>
                        <a14:backgroundMark x1="67213" y1="32563" x2="81421" y2="41233"/>
                        <a14:backgroundMark x1="81421" y1="41233" x2="83607" y2="44701"/>
                        <a14:backgroundMark x1="48224" y1="29672" x2="29098" y2="52794"/>
                        <a14:backgroundMark x1="29098" y1="52794" x2="17623" y2="55684"/>
                        <a14:backgroundMark x1="17623" y1="55684" x2="13388" y2="55106"/>
                        <a14:backgroundMark x1="62978" y1="25241" x2="71721" y2="35260"/>
                        <a14:backgroundMark x1="71721" y1="35260" x2="77049" y2="52794"/>
                        <a14:backgroundMark x1="77049" y1="52794" x2="76913" y2="60501"/>
                        <a14:backgroundMark x1="75820" y1="59345" x2="51366" y2="85549"/>
                        <a14:backgroundMark x1="51366" y1="85549" x2="33470" y2="74759"/>
                        <a14:backgroundMark x1="33470" y1="74759" x2="33470" y2="74759"/>
                        <a14:backgroundMark x1="39645" y1="64348" x2="46311" y2="75530"/>
                        <a14:backgroundMark x1="31148" y1="50096" x2="37351" y2="60501"/>
                        <a14:backgroundMark x1="47951" y1="71291" x2="60109" y2="66281"/>
                        <a14:backgroundMark x1="56557" y1="35453" x2="63115" y2="40270"/>
                        <a14:backgroundMark x1="51639" y1="47206" x2="51093" y2="52987"/>
                        <a14:backgroundMark x1="31557" y1="55684" x2="42896" y2="85356"/>
                        <a14:backgroundMark x1="48770" y1="78227" x2="85519" y2="75530"/>
                        <a14:backgroundMark x1="70765" y1="37380" x2="83197" y2="15992"/>
                        <a14:backgroundMark x1="56148" y1="73025" x2="82377" y2="88825"/>
                        <a14:backgroundMark x1="43306" y1="48940" x2="43852" y2="51252"/>
                        <a14:backgroundMark x1="65027" y1="51830" x2="66393" y2="53372"/>
                        <a14:backgroundMark x1="55191" y1="58767" x2="55464" y2="57803"/>
                        <a14:backgroundMark x1="54918" y1="58574" x2="55464" y2="57803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2227" r="26160" b="29717"/>
          <a:stretch/>
        </p:blipFill>
        <p:spPr>
          <a:xfrm>
            <a:off x="3935384" y="2182896"/>
            <a:ext cx="379687" cy="24481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33AC876B-0DF6-EE1C-2786-AE7CCCD38E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7814" y1="48748" x2="47814" y2="51638"/>
                        <a14:foregroundMark x1="47404" y1="48170" x2="47404" y2="45472"/>
                        <a14:foregroundMark x1="42077" y1="45472" x2="43716" y2="45472"/>
                        <a14:foregroundMark x1="40984" y1="48362" x2="40847" y2="51252"/>
                        <a14:foregroundMark x1="54098" y1="48940" x2="56011" y2="48940"/>
                        <a14:foregroundMark x1="55601" y1="44123" x2="55601" y2="44123"/>
                        <a14:foregroundMark x1="55191" y1="54721" x2="54918" y2="57996"/>
                        <a14:foregroundMark x1="62295" y1="49904" x2="62705" y2="52216"/>
                        <a14:foregroundMark x1="63525" y1="55106" x2="64262" y2="55106"/>
                        <a14:foregroundMark x1="68033" y1="55684" x2="68033" y2="55684"/>
                        <a14:foregroundMark x1="39617" y1="60501" x2="39617" y2="60501"/>
                        <a14:foregroundMark x1="38525" y1="62620" x2="38525" y2="62620"/>
                        <a14:foregroundMark x1="38525" y1="62813" x2="38115" y2="63776"/>
                        <a14:foregroundMark x1="38798" y1="61657" x2="39617" y2="63391"/>
                        <a14:foregroundMark x1="38934" y1="63391" x2="39208" y2="64547"/>
                        <a14:foregroundMark x1="38115" y1="61464" x2="38115" y2="62813"/>
                        <a14:foregroundMark x1="38934" y1="61079" x2="37295" y2="60308"/>
                        <a14:backgroundMark x1="40574" y1="26782" x2="40574" y2="26782"/>
                        <a14:backgroundMark x1="41803" y1="26975" x2="46721" y2="30250"/>
                        <a14:backgroundMark x1="35929" y1="18304" x2="56011" y2="28131"/>
                        <a14:backgroundMark x1="56011" y1="28131" x2="61066" y2="28516"/>
                        <a14:backgroundMark x1="36749" y1="19461" x2="27869" y2="53950"/>
                        <a14:backgroundMark x1="33470" y1="27360" x2="67213" y2="32563"/>
                        <a14:backgroundMark x1="67213" y1="32563" x2="81421" y2="41233"/>
                        <a14:backgroundMark x1="81421" y1="41233" x2="83607" y2="44701"/>
                        <a14:backgroundMark x1="48224" y1="29672" x2="29098" y2="52794"/>
                        <a14:backgroundMark x1="29098" y1="52794" x2="17623" y2="55684"/>
                        <a14:backgroundMark x1="17623" y1="55684" x2="13388" y2="55106"/>
                        <a14:backgroundMark x1="62978" y1="25241" x2="71721" y2="35260"/>
                        <a14:backgroundMark x1="71721" y1="35260" x2="77049" y2="52794"/>
                        <a14:backgroundMark x1="77049" y1="52794" x2="76913" y2="60501"/>
                        <a14:backgroundMark x1="75820" y1="59345" x2="51366" y2="85549"/>
                        <a14:backgroundMark x1="51366" y1="85549" x2="33470" y2="74759"/>
                        <a14:backgroundMark x1="33470" y1="74759" x2="33470" y2="74759"/>
                        <a14:backgroundMark x1="39645" y1="64348" x2="46311" y2="75530"/>
                        <a14:backgroundMark x1="31148" y1="50096" x2="37351" y2="60501"/>
                        <a14:backgroundMark x1="47951" y1="71291" x2="60109" y2="66281"/>
                        <a14:backgroundMark x1="56557" y1="35453" x2="63115" y2="40270"/>
                        <a14:backgroundMark x1="51639" y1="47206" x2="51093" y2="52987"/>
                        <a14:backgroundMark x1="31557" y1="55684" x2="42896" y2="85356"/>
                        <a14:backgroundMark x1="48770" y1="78227" x2="85519" y2="75530"/>
                        <a14:backgroundMark x1="70765" y1="37380" x2="83197" y2="15992"/>
                        <a14:backgroundMark x1="56148" y1="73025" x2="82377" y2="88825"/>
                        <a14:backgroundMark x1="43306" y1="48940" x2="43852" y2="51252"/>
                        <a14:backgroundMark x1="65027" y1="51830" x2="66393" y2="53372"/>
                        <a14:backgroundMark x1="55191" y1="58767" x2="55464" y2="57803"/>
                        <a14:backgroundMark x1="54918" y1="58574" x2="55464" y2="57803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2227" r="26160" b="29717"/>
          <a:stretch/>
        </p:blipFill>
        <p:spPr>
          <a:xfrm>
            <a:off x="6519558" y="3191256"/>
            <a:ext cx="346987" cy="22372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511DBCE0-23EE-3BF7-3483-95A7DA70F675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7814" y1="48748" x2="47814" y2="51638"/>
                        <a14:foregroundMark x1="47404" y1="48170" x2="47404" y2="45472"/>
                        <a14:foregroundMark x1="42077" y1="45472" x2="43716" y2="45472"/>
                        <a14:foregroundMark x1="40984" y1="48362" x2="40847" y2="51252"/>
                        <a14:foregroundMark x1="54098" y1="48940" x2="56011" y2="48940"/>
                        <a14:foregroundMark x1="55601" y1="44123" x2="55601" y2="44123"/>
                        <a14:foregroundMark x1="55191" y1="54721" x2="54918" y2="57996"/>
                        <a14:foregroundMark x1="62295" y1="49904" x2="62705" y2="52216"/>
                        <a14:foregroundMark x1="63525" y1="55106" x2="64262" y2="55106"/>
                        <a14:foregroundMark x1="68033" y1="55684" x2="68033" y2="55684"/>
                        <a14:foregroundMark x1="39617" y1="60501" x2="39617" y2="60501"/>
                        <a14:foregroundMark x1="38525" y1="62620" x2="38525" y2="62620"/>
                        <a14:foregroundMark x1="38525" y1="62813" x2="38115" y2="63776"/>
                        <a14:foregroundMark x1="38798" y1="61657" x2="39617" y2="63391"/>
                        <a14:foregroundMark x1="38934" y1="63391" x2="39208" y2="64547"/>
                        <a14:foregroundMark x1="38115" y1="61464" x2="38115" y2="62813"/>
                        <a14:foregroundMark x1="38934" y1="61079" x2="37295" y2="60308"/>
                        <a14:backgroundMark x1="40574" y1="26782" x2="40574" y2="26782"/>
                        <a14:backgroundMark x1="41803" y1="26975" x2="46721" y2="30250"/>
                        <a14:backgroundMark x1="35929" y1="18304" x2="56011" y2="28131"/>
                        <a14:backgroundMark x1="56011" y1="28131" x2="61066" y2="28516"/>
                        <a14:backgroundMark x1="36749" y1="19461" x2="27869" y2="53950"/>
                        <a14:backgroundMark x1="33470" y1="27360" x2="67213" y2="32563"/>
                        <a14:backgroundMark x1="67213" y1="32563" x2="81421" y2="41233"/>
                        <a14:backgroundMark x1="81421" y1="41233" x2="83607" y2="44701"/>
                        <a14:backgroundMark x1="48224" y1="29672" x2="29098" y2="52794"/>
                        <a14:backgroundMark x1="29098" y1="52794" x2="17623" y2="55684"/>
                        <a14:backgroundMark x1="17623" y1="55684" x2="13388" y2="55106"/>
                        <a14:backgroundMark x1="62978" y1="25241" x2="71721" y2="35260"/>
                        <a14:backgroundMark x1="71721" y1="35260" x2="77049" y2="52794"/>
                        <a14:backgroundMark x1="77049" y1="52794" x2="76913" y2="60501"/>
                        <a14:backgroundMark x1="75820" y1="59345" x2="51366" y2="85549"/>
                        <a14:backgroundMark x1="51366" y1="85549" x2="33470" y2="74759"/>
                        <a14:backgroundMark x1="33470" y1="74759" x2="33470" y2="74759"/>
                        <a14:backgroundMark x1="39645" y1="64348" x2="46311" y2="75530"/>
                        <a14:backgroundMark x1="31148" y1="50096" x2="37351" y2="60501"/>
                        <a14:backgroundMark x1="47951" y1="71291" x2="60109" y2="66281"/>
                        <a14:backgroundMark x1="56557" y1="35453" x2="63115" y2="40270"/>
                        <a14:backgroundMark x1="51639" y1="47206" x2="51093" y2="52987"/>
                        <a14:backgroundMark x1="31557" y1="55684" x2="42896" y2="85356"/>
                        <a14:backgroundMark x1="48770" y1="78227" x2="85519" y2="75530"/>
                        <a14:backgroundMark x1="70765" y1="37380" x2="83197" y2="15992"/>
                        <a14:backgroundMark x1="56148" y1="73025" x2="82377" y2="88825"/>
                        <a14:backgroundMark x1="43306" y1="48940" x2="43852" y2="51252"/>
                        <a14:backgroundMark x1="65027" y1="51830" x2="66393" y2="53372"/>
                        <a14:backgroundMark x1="55191" y1="58767" x2="55464" y2="57803"/>
                        <a14:backgroundMark x1="54918" y1="58574" x2="55464" y2="57803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2227" r="26160" b="29717"/>
          <a:stretch/>
        </p:blipFill>
        <p:spPr>
          <a:xfrm>
            <a:off x="6525511" y="3372762"/>
            <a:ext cx="335079" cy="216051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1ADC3756-DEA6-06AB-FFC2-D2DC373692C2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47814" y1="48748" x2="47814" y2="51638"/>
                        <a14:foregroundMark x1="47404" y1="48170" x2="47404" y2="45472"/>
                        <a14:foregroundMark x1="42077" y1="45472" x2="43716" y2="45472"/>
                        <a14:foregroundMark x1="40984" y1="48362" x2="40847" y2="51252"/>
                        <a14:foregroundMark x1="54098" y1="48940" x2="56011" y2="48940"/>
                        <a14:foregroundMark x1="55601" y1="44123" x2="55601" y2="44123"/>
                        <a14:foregroundMark x1="55191" y1="54721" x2="54918" y2="57996"/>
                        <a14:foregroundMark x1="62295" y1="49904" x2="62705" y2="52216"/>
                        <a14:foregroundMark x1="63525" y1="55106" x2="64262" y2="55106"/>
                        <a14:foregroundMark x1="68033" y1="55684" x2="68033" y2="55684"/>
                        <a14:foregroundMark x1="39617" y1="60501" x2="39617" y2="60501"/>
                        <a14:foregroundMark x1="38525" y1="62620" x2="38525" y2="62620"/>
                        <a14:foregroundMark x1="38525" y1="62813" x2="38115" y2="63776"/>
                        <a14:foregroundMark x1="38798" y1="61657" x2="39617" y2="63391"/>
                        <a14:foregroundMark x1="38934" y1="63391" x2="39208" y2="64547"/>
                        <a14:foregroundMark x1="38115" y1="61464" x2="38115" y2="62813"/>
                        <a14:foregroundMark x1="38934" y1="61079" x2="37295" y2="60308"/>
                        <a14:backgroundMark x1="40574" y1="26782" x2="40574" y2="26782"/>
                        <a14:backgroundMark x1="41803" y1="26975" x2="46721" y2="30250"/>
                        <a14:backgroundMark x1="35929" y1="18304" x2="56011" y2="28131"/>
                        <a14:backgroundMark x1="56011" y1="28131" x2="61066" y2="28516"/>
                        <a14:backgroundMark x1="36749" y1="19461" x2="27869" y2="53950"/>
                        <a14:backgroundMark x1="33470" y1="27360" x2="67213" y2="32563"/>
                        <a14:backgroundMark x1="67213" y1="32563" x2="81421" y2="41233"/>
                        <a14:backgroundMark x1="81421" y1="41233" x2="83607" y2="44701"/>
                        <a14:backgroundMark x1="48224" y1="29672" x2="29098" y2="52794"/>
                        <a14:backgroundMark x1="29098" y1="52794" x2="17623" y2="55684"/>
                        <a14:backgroundMark x1="17623" y1="55684" x2="13388" y2="55106"/>
                        <a14:backgroundMark x1="62978" y1="25241" x2="71721" y2="35260"/>
                        <a14:backgroundMark x1="71721" y1="35260" x2="77049" y2="52794"/>
                        <a14:backgroundMark x1="77049" y1="52794" x2="76913" y2="60501"/>
                        <a14:backgroundMark x1="75820" y1="59345" x2="51366" y2="85549"/>
                        <a14:backgroundMark x1="51366" y1="85549" x2="33470" y2="74759"/>
                        <a14:backgroundMark x1="33470" y1="74759" x2="33470" y2="74759"/>
                        <a14:backgroundMark x1="39645" y1="64348" x2="46311" y2="75530"/>
                        <a14:backgroundMark x1="31148" y1="50096" x2="37351" y2="60501"/>
                        <a14:backgroundMark x1="47951" y1="71291" x2="60109" y2="66281"/>
                        <a14:backgroundMark x1="56557" y1="35453" x2="63115" y2="40270"/>
                        <a14:backgroundMark x1="51639" y1="47206" x2="51093" y2="52987"/>
                        <a14:backgroundMark x1="31557" y1="55684" x2="42896" y2="85356"/>
                        <a14:backgroundMark x1="48770" y1="78227" x2="85519" y2="75530"/>
                        <a14:backgroundMark x1="70765" y1="37380" x2="83197" y2="15992"/>
                        <a14:backgroundMark x1="56148" y1="73025" x2="82377" y2="88825"/>
                        <a14:backgroundMark x1="43306" y1="48940" x2="43852" y2="51252"/>
                        <a14:backgroundMark x1="65027" y1="51830" x2="66393" y2="53372"/>
                        <a14:backgroundMark x1="55191" y1="58767" x2="55464" y2="57803"/>
                        <a14:backgroundMark x1="54918" y1="58574" x2="55464" y2="57803"/>
                      </a14:backgroundRemoval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92" t="32227" r="26160" b="29717"/>
          <a:stretch/>
        </p:blipFill>
        <p:spPr>
          <a:xfrm>
            <a:off x="6654797" y="4523942"/>
            <a:ext cx="309642" cy="199650"/>
          </a:xfrm>
          <a:prstGeom prst="rect">
            <a:avLst/>
          </a:prstGeom>
        </p:spPr>
      </p:pic>
      <p:sp>
        <p:nvSpPr>
          <p:cNvPr id="70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5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7136128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Подання звернень онлайн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924" y="835773"/>
            <a:ext cx="2205037" cy="3796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040" y="674928"/>
            <a:ext cx="1553884" cy="42719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/>
          <a:srcRect l="11759" t="7275" r="9306" b="6234"/>
          <a:stretch/>
        </p:blipFill>
        <p:spPr>
          <a:xfrm>
            <a:off x="4100292" y="1252024"/>
            <a:ext cx="4910065" cy="279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2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Електронна трудова книжка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72"/>
          <a:stretch/>
        </p:blipFill>
        <p:spPr>
          <a:xfrm>
            <a:off x="3720905" y="831309"/>
            <a:ext cx="5423095" cy="38884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8" b="64892"/>
          <a:stretch/>
        </p:blipFill>
        <p:spPr>
          <a:xfrm>
            <a:off x="89449" y="2175372"/>
            <a:ext cx="4672013" cy="14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Електронна трудова книжка (продовження)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960" y="728270"/>
            <a:ext cx="8731256" cy="406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Способи подання </a:t>
            </a:r>
            <a:r>
              <a:rPr lang="uk-UA" sz="2400" b="1" dirty="0" err="1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скан</a:t>
            </a: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-копій трудових книжок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28" name="Пряма сполучна лінія 13"/>
          <p:cNvSpPr/>
          <p:nvPr/>
        </p:nvSpPr>
        <p:spPr>
          <a:xfrm flipV="1">
            <a:off x="7132320" y="4558950"/>
            <a:ext cx="2011500" cy="999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uk-UA" sz="1050"/>
          </a:p>
        </p:txBody>
      </p:sp>
      <p:sp>
        <p:nvSpPr>
          <p:cNvPr id="31" name="Пряма сполучна лінія 13"/>
          <p:cNvSpPr/>
          <p:nvPr/>
        </p:nvSpPr>
        <p:spPr>
          <a:xfrm flipV="1">
            <a:off x="3571830" y="4856490"/>
            <a:ext cx="3560490" cy="1026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/>
        </p:style>
        <p:txBody>
          <a:bodyPr/>
          <a:lstStyle/>
          <a:p>
            <a:endParaRPr lang="uk-UA" sz="10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1E00CE-97A6-7AA7-B710-68D8459445DF}"/>
              </a:ext>
            </a:extLst>
          </p:cNvPr>
          <p:cNvSpPr txBox="1"/>
          <p:nvPr/>
        </p:nvSpPr>
        <p:spPr>
          <a:xfrm>
            <a:off x="385768" y="540574"/>
            <a:ext cx="383442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uk-UA" sz="105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uk-UA" sz="1800" b="1" cap="all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РОБОТОДАВЕЦЬ</a:t>
            </a:r>
            <a:r>
              <a:rPr lang="uk-UA" sz="18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ЗА СВОГО НАЙМАНОГО ПРАЦІВНИКА через вебпортал електронних послуг Пенсійного фонду України (https://portal.pfu.gov.ua)</a:t>
            </a:r>
          </a:p>
          <a:p>
            <a:pPr algn="just"/>
            <a:endParaRPr lang="uk-UA" sz="105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uk-UA" sz="105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uk-UA" sz="105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uk-UA" sz="180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uk-UA" sz="180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Равнобедренный треугольник 17">
            <a:extLst>
              <a:ext uri="{FF2B5EF4-FFF2-40B4-BE49-F238E27FC236}">
                <a16:creationId xmlns:a16="http://schemas.microsoft.com/office/drawing/2014/main" id="{40A31B15-8C7E-1ED9-C01F-117A6C7E7941}"/>
              </a:ext>
            </a:extLst>
          </p:cNvPr>
          <p:cNvSpPr/>
          <p:nvPr/>
        </p:nvSpPr>
        <p:spPr>
          <a:xfrm rot="10800000">
            <a:off x="5352075" y="627099"/>
            <a:ext cx="381952" cy="154233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5FCE8B-A488-FCA3-304E-4B6EF85E9E4B}"/>
              </a:ext>
            </a:extLst>
          </p:cNvPr>
          <p:cNvSpPr txBox="1"/>
          <p:nvPr/>
        </p:nvSpPr>
        <p:spPr>
          <a:xfrm>
            <a:off x="4518471" y="803291"/>
            <a:ext cx="4571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cap="all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ПРАЦІВНИК</a:t>
            </a:r>
            <a:r>
              <a:rPr lang="uk-UA" sz="1800" cap="all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cap="all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САМ ЗА СЕБЕ через вебпортал електронних послуг Пенсійного фонду України (https://portal.pfu.gov.ua)</a:t>
            </a:r>
          </a:p>
          <a:p>
            <a:endParaRPr lang="uk-UA" sz="1800" cap="all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uk-UA" sz="180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Прямоугольник 24">
            <a:extLst>
              <a:ext uri="{FF2B5EF4-FFF2-40B4-BE49-F238E27FC236}">
                <a16:creationId xmlns:a16="http://schemas.microsoft.com/office/drawing/2014/main" id="{2BD1BE0E-8DE6-75BC-88C0-FD05F65C1F43}"/>
              </a:ext>
            </a:extLst>
          </p:cNvPr>
          <p:cNvSpPr/>
          <p:nvPr/>
        </p:nvSpPr>
        <p:spPr>
          <a:xfrm>
            <a:off x="3085181" y="3913265"/>
            <a:ext cx="5292587" cy="48605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6" name="Равнобедренный треугольник 27">
            <a:extLst>
              <a:ext uri="{FF2B5EF4-FFF2-40B4-BE49-F238E27FC236}">
                <a16:creationId xmlns:a16="http://schemas.microsoft.com/office/drawing/2014/main" id="{BEB3E1F1-B348-9E00-56CD-A2B97EDABE0B}"/>
              </a:ext>
            </a:extLst>
          </p:cNvPr>
          <p:cNvSpPr/>
          <p:nvPr/>
        </p:nvSpPr>
        <p:spPr>
          <a:xfrm rot="10800000">
            <a:off x="2027179" y="628354"/>
            <a:ext cx="381952" cy="154234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7874" y="2949792"/>
            <a:ext cx="5400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50" b="1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3"/>
          <p:cNvSpPr/>
          <p:nvPr/>
        </p:nvSpPr>
        <p:spPr>
          <a:xfrm rot="10800000" flipV="1">
            <a:off x="3491880" y="4136126"/>
            <a:ext cx="565212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endParaRPr lang="uk-UA" sz="1050" cap="all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Равнобедренный треугольник 4">
            <a:extLst>
              <a:ext uri="{FF2B5EF4-FFF2-40B4-BE49-F238E27FC236}">
                <a16:creationId xmlns:a16="http://schemas.microsoft.com/office/drawing/2014/main" id="{20B7994F-3372-E781-D97D-CEB4CEAF8D2C}"/>
              </a:ext>
            </a:extLst>
          </p:cNvPr>
          <p:cNvSpPr/>
          <p:nvPr/>
        </p:nvSpPr>
        <p:spPr>
          <a:xfrm rot="5400000">
            <a:off x="272135" y="4682800"/>
            <a:ext cx="381952" cy="154233"/>
          </a:xfrm>
          <a:prstGeom prst="triangle">
            <a:avLst/>
          </a:prstGeom>
          <a:solidFill>
            <a:srgbClr val="72EBB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defRPr/>
            </a:pPr>
            <a:endParaRPr lang="en-US" sz="10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0" name="Picture 3">
            <a:extLst>
              <a:ext uri="{FF2B5EF4-FFF2-40B4-BE49-F238E27FC236}">
                <a16:creationId xmlns:a16="http://schemas.microsoft.com/office/drawing/2014/main" id="{189BA1CB-654C-DFD4-5FBE-5FC98247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77316" y="2073247"/>
            <a:ext cx="1724281" cy="245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65DA00D-7DA1-5EF7-B14D-2643E90F877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253" y="1962558"/>
            <a:ext cx="1452134" cy="264493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BD91F5A-897E-12BE-6429-8763E0480C5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3736" y="2257105"/>
            <a:ext cx="2756654" cy="19204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50DD3DF-D7D5-BF4E-57EB-85710E2FC18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831" y="2304740"/>
            <a:ext cx="2143125" cy="195024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88CEF03-DADA-661D-121C-889614BD6969}"/>
              </a:ext>
            </a:extLst>
          </p:cNvPr>
          <p:cNvSpPr txBox="1"/>
          <p:nvPr/>
        </p:nvSpPr>
        <p:spPr>
          <a:xfrm>
            <a:off x="582931" y="4512876"/>
            <a:ext cx="8507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cap="all" dirty="0">
                <a:solidFill>
                  <a:srgbClr val="008D69"/>
                </a:solidFill>
                <a:latin typeface="Arial Narrow" panose="020B0606020202030204" pitchFamily="34" charset="0"/>
              </a:rPr>
              <a:t>ПРАЦІВНИК</a:t>
            </a:r>
            <a:r>
              <a:rPr lang="uk-UA" sz="1800" cap="all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uk-UA" sz="1800" cap="all" dirty="0">
                <a:solidFill>
                  <a:srgbClr val="134E84"/>
                </a:solidFill>
                <a:latin typeface="Arial Narrow" panose="020B0606020202030204" pitchFamily="34" charset="0"/>
              </a:rPr>
              <a:t>ОСОБИСТО ЗВЕРНУВШИСЬ ДО  СЕРВІСНОГО ЦЕНТРУ ПЕНСІЙНОГО ФОНДУ УКРАЇНИ</a:t>
            </a:r>
            <a:endParaRPr lang="uk-UA" sz="1800" dirty="0">
              <a:solidFill>
                <a:srgbClr val="13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1" name="Google Shape;771;g363d128ae2d_0_288"/>
          <p:cNvGrpSpPr/>
          <p:nvPr/>
        </p:nvGrpSpPr>
        <p:grpSpPr>
          <a:xfrm rot="-5400000" flipH="1">
            <a:off x="4554896" y="-2270144"/>
            <a:ext cx="34270" cy="5567591"/>
            <a:chOff x="0" y="104642"/>
            <a:chExt cx="249600" cy="5907885"/>
          </a:xfrm>
        </p:grpSpPr>
        <p:sp>
          <p:nvSpPr>
            <p:cNvPr id="772" name="Google Shape;772;g363d128ae2d_0_288"/>
            <p:cNvSpPr/>
            <p:nvPr/>
          </p:nvSpPr>
          <p:spPr>
            <a:xfrm>
              <a:off x="0" y="104642"/>
              <a:ext cx="249600" cy="3580500"/>
            </a:xfrm>
            <a:prstGeom prst="rect">
              <a:avLst/>
            </a:prstGeom>
            <a:solidFill>
              <a:srgbClr val="4EB993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363d128ae2d_0_288"/>
            <p:cNvSpPr/>
            <p:nvPr/>
          </p:nvSpPr>
          <p:spPr>
            <a:xfrm>
              <a:off x="0" y="3685033"/>
              <a:ext cx="249600" cy="1170300"/>
            </a:xfrm>
            <a:prstGeom prst="rect">
              <a:avLst/>
            </a:prstGeom>
            <a:solidFill>
              <a:srgbClr val="89CDA7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363d128ae2d_0_288"/>
            <p:cNvSpPr/>
            <p:nvPr/>
          </p:nvSpPr>
          <p:spPr>
            <a:xfrm>
              <a:off x="0" y="4842227"/>
              <a:ext cx="249600" cy="1170300"/>
            </a:xfrm>
            <a:prstGeom prst="rect">
              <a:avLst/>
            </a:prstGeom>
            <a:solidFill>
              <a:srgbClr val="D1EEFC"/>
            </a:solidFill>
            <a:ln>
              <a:noFill/>
            </a:ln>
          </p:spPr>
          <p:txBody>
            <a:bodyPr spcFirstLastPara="1" wrap="square" lIns="34275" tIns="17150" rIns="34275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Calibri"/>
                <a:buNone/>
              </a:pPr>
              <a:endParaRPr sz="2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5" name="Google Shape;775;g363d128ae2d_0_288"/>
          <p:cNvSpPr/>
          <p:nvPr/>
        </p:nvSpPr>
        <p:spPr>
          <a:xfrm>
            <a:off x="42563" y="0"/>
            <a:ext cx="1080738" cy="530775"/>
          </a:xfrm>
          <a:custGeom>
            <a:avLst/>
            <a:gdLst/>
            <a:ahLst/>
            <a:cxnLst/>
            <a:rect l="l" t="t" r="r" b="b"/>
            <a:pathLst>
              <a:path w="2161476" h="1061550" extrusionOk="0">
                <a:moveTo>
                  <a:pt x="0" y="0"/>
                </a:moveTo>
                <a:lnTo>
                  <a:pt x="2161476" y="0"/>
                </a:lnTo>
                <a:lnTo>
                  <a:pt x="2161476" y="1061550"/>
                </a:lnTo>
                <a:lnTo>
                  <a:pt x="0" y="1061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363d128ae2d_0_288"/>
          <p:cNvSpPr/>
          <p:nvPr/>
        </p:nvSpPr>
        <p:spPr>
          <a:xfrm>
            <a:off x="0" y="5091055"/>
            <a:ext cx="9144000" cy="52446"/>
          </a:xfrm>
          <a:custGeom>
            <a:avLst/>
            <a:gdLst/>
            <a:ahLst/>
            <a:cxnLst/>
            <a:rect l="l" t="t" r="r" b="b"/>
            <a:pathLst>
              <a:path w="18288000" h="104891" extrusionOk="0">
                <a:moveTo>
                  <a:pt x="0" y="0"/>
                </a:moveTo>
                <a:lnTo>
                  <a:pt x="18288000" y="0"/>
                </a:lnTo>
                <a:lnTo>
                  <a:pt x="18288000" y="104891"/>
                </a:lnTo>
                <a:lnTo>
                  <a:pt x="0" y="1048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1632385" b="-80236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767;g363d128ae2d_0_288"/>
          <p:cNvSpPr txBox="1">
            <a:spLocks/>
          </p:cNvSpPr>
          <p:nvPr/>
        </p:nvSpPr>
        <p:spPr>
          <a:xfrm>
            <a:off x="1810924" y="128484"/>
            <a:ext cx="5924215" cy="3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000000"/>
              </a:buClr>
              <a:buSzPts val="1500"/>
            </a:pPr>
            <a:r>
              <a:rPr lang="uk-UA" sz="2400" b="1" dirty="0" smtClean="0">
                <a:solidFill>
                  <a:srgbClr val="008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/>
                <a:cs typeface="Calibri"/>
                <a:sym typeface="Calibri"/>
              </a:rPr>
              <a:t>Технологія опрацювання звернень ЕТК</a:t>
            </a:r>
            <a:endParaRPr lang="uk-UA" sz="2400" b="1" dirty="0">
              <a:solidFill>
                <a:srgbClr val="008D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0" name="Прямоугольник 25"/>
          <p:cNvSpPr/>
          <p:nvPr/>
        </p:nvSpPr>
        <p:spPr>
          <a:xfrm>
            <a:off x="305006" y="1054158"/>
            <a:ext cx="85339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Опрацювання звернень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з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а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т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ипом «Відомості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п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ро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т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рудові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в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ідносини» відбувається за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п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ринципом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е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кстериторіальності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ф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ахівцями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Пенсійного 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фонду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України.</a:t>
            </a:r>
          </a:p>
          <a:p>
            <a:endParaRPr lang="uk-UA" sz="1800" dirty="0">
              <a:solidFill>
                <a:srgbClr val="134E84"/>
              </a:solidFill>
              <a:latin typeface="Arial Narrow" panose="020B0606020202030204" pitchFamily="34" charset="0"/>
            </a:endParaRPr>
          </a:p>
          <a:p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Така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технологія опрацювання 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передбачає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обробку звернень 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за трьома етапами:</a:t>
            </a:r>
          </a:p>
          <a:p>
            <a:pPr marL="285750" indent="-285750">
              <a:buFontTx/>
              <a:buChar char="-"/>
            </a:pP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етап надходження звернення (вебпортал, сервісний центр);</a:t>
            </a:r>
          </a:p>
          <a:p>
            <a:pPr marL="285750" indent="-285750">
              <a:buFontTx/>
              <a:buChar char="-"/>
            </a:pP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е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тап оцифрування документів (</a:t>
            </a:r>
            <a:r>
              <a:rPr lang="uk-UA" sz="1800" dirty="0" err="1" smtClean="0">
                <a:solidFill>
                  <a:srgbClr val="134E84"/>
                </a:solidFill>
                <a:latin typeface="Arial Narrow" panose="020B0606020202030204" pitchFamily="34" charset="0"/>
              </a:rPr>
              <a:t>атрибутування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етап перевірки документів та внесених записів (експертиза).</a:t>
            </a:r>
          </a:p>
          <a:p>
            <a:endParaRPr lang="uk-UA" sz="1800" dirty="0">
              <a:solidFill>
                <a:srgbClr val="134E84"/>
              </a:solidFill>
              <a:latin typeface="Arial Narrow" panose="020B0606020202030204" pitchFamily="34" charset="0"/>
            </a:endParaRPr>
          </a:p>
          <a:p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Спеціалістами </a:t>
            </a:r>
            <a:r>
              <a:rPr lang="uk-UA" sz="1800" dirty="0" err="1">
                <a:solidFill>
                  <a:srgbClr val="134E84"/>
                </a:solidFill>
                <a:latin typeface="Arial Narrow" panose="020B0606020202030204" pitchFamily="34" charset="0"/>
              </a:rPr>
              <a:t>атрибутування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 документів та експертами опрацювання звернень проводиться в межах всієї 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України (єдиної черги), без 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прив’язки до органу пенсійного фонду У</a:t>
            </a:r>
            <a:r>
              <a:rPr lang="uk-UA" sz="1800" dirty="0" smtClean="0">
                <a:solidFill>
                  <a:srgbClr val="134E84"/>
                </a:solidFill>
                <a:latin typeface="Arial Narrow" panose="020B0606020202030204" pitchFamily="34" charset="0"/>
              </a:rPr>
              <a:t>країни</a:t>
            </a:r>
            <a:r>
              <a:rPr lang="uk-UA" sz="1800" dirty="0">
                <a:solidFill>
                  <a:srgbClr val="134E84"/>
                </a:solidFill>
                <a:latin typeface="Arial Narrow" panose="020B0606020202030204" pitchFamily="34" charset="0"/>
              </a:rPr>
              <a:t>, до якого надійшло звернення.</a:t>
            </a:r>
          </a:p>
          <a:p>
            <a:endParaRPr lang="uk-UA" sz="1800" b="1" cap="all" dirty="0">
              <a:solidFill>
                <a:srgbClr val="134E8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</TotalTime>
  <Words>691</Words>
  <Application>Microsoft Office PowerPoint</Application>
  <PresentationFormat>Екран (16:9)</PresentationFormat>
  <Paragraphs>125</Paragraphs>
  <Slides>26</Slides>
  <Notes>25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Arial Narrow</vt:lpstr>
      <vt:lpstr>Calibri</vt:lpstr>
      <vt:lpstr>Times New Roman</vt:lpstr>
      <vt:lpstr>Wingdings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Svitlana</dc:creator>
  <cp:lastModifiedBy>Petrovska Tetyana</cp:lastModifiedBy>
  <cp:revision>213</cp:revision>
  <cp:lastPrinted>2025-12-15T08:49:40Z</cp:lastPrinted>
  <dcterms:modified xsi:type="dcterms:W3CDTF">2026-06-30T07:36:57Z</dcterms:modified>
</cp:coreProperties>
</file>