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7" r:id="rId3"/>
    <p:sldId id="256" r:id="rId4"/>
    <p:sldId id="258" r:id="rId5"/>
    <p:sldId id="259" r:id="rId6"/>
    <p:sldId id="260" r:id="rId7"/>
    <p:sldId id="261" r:id="rId8"/>
    <p:sldId id="262" r:id="rId9"/>
    <p:sldId id="263" r:id="rId10"/>
    <p:sldId id="264" r:id="rId11"/>
    <p:sldId id="265" r:id="rId12"/>
    <p:sldId id="266" r:id="rId13"/>
    <p:sldId id="268" r:id="rId14"/>
    <p:sldId id="275" r:id="rId15"/>
    <p:sldId id="270" r:id="rId17"/>
    <p:sldId id="269" r:id="rId18"/>
    <p:sldId id="271" r:id="rId19"/>
    <p:sldId id="272" r:id="rId20"/>
    <p:sldId id="273" r:id="rId21"/>
    <p:sldId id="274" r:id="rId22"/>
    <p:sldId id="276" r:id="rId23"/>
    <p:sldId id="277" r:id="rId24"/>
    <p:sldId id="279" r:id="rId25"/>
    <p:sldId id="280" r:id="rId26"/>
    <p:sldId id="281" r:id="rId27"/>
    <p:sldId id="267"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na" initials="E"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commentAuthors" Target="commentAuthors.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notesMaster" Target="notesMasters/notesMaster1.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19600F76-554B-4030-903A-102AB2DE4A80}" type="doc">
      <dgm:prSet loTypeId="urn:microsoft.com/office/officeart/2005/8/layout/matrix1#1" loCatId="matrix" qsTypeId="urn:microsoft.com/office/officeart/2005/8/quickstyle/simple1#1" qsCatId="simple" csTypeId="urn:microsoft.com/office/officeart/2005/8/colors/accent1_2#1" csCatId="accent1" phldr="1"/>
      <dgm:spPr/>
      <dgm:t>
        <a:bodyPr/>
        <a:lstStyle/>
        <a:p>
          <a:endParaRPr lang="ru-RU"/>
        </a:p>
      </dgm:t>
    </dgm:pt>
    <dgm:pt modelId="{ACDC5FC9-162C-4728-9CC9-3052405079CE}">
      <dgm:prSet phldrT="[Текст]" phldr="0" custT="0"/>
      <dgm:spPr/>
      <dgm:t>
        <a:bodyPr vert="horz" wrap="square"/>
        <a:p>
          <a:pPr>
            <a:lnSpc>
              <a:spcPct val="100000"/>
            </a:lnSpc>
            <a:spcBef>
              <a:spcPct val="0"/>
            </a:spcBef>
            <a:spcAft>
              <a:spcPct val="35000"/>
            </a:spcAft>
          </a:pPr>
          <a:r>
            <a:rPr lang="uk-UA" noProof="0"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Рішення роботодавця</a:t>
          </a:r>
          <a:r>
            <a:rPr lang="uk-UA" noProof="0" dirty="0">
              <a:solidFill>
                <a:schemeClr val="accent1">
                  <a:lumMod val="50000"/>
                </a:schemeClr>
              </a:solidFill>
              <a:latin typeface="Times New Roman" panose="02020603050405020304" charset="0"/>
              <a:ea typeface="Open Sans" panose="020B0604020202020204" charset="0"/>
              <a:cs typeface="Times New Roman" panose="02020603050405020304" charset="0"/>
            </a:rPr>
            <a:t/>
          </a:r>
          <a:endParaRPr lang="uk-UA" noProof="0" dirty="0">
            <a:solidFill>
              <a:schemeClr val="accent1">
                <a:lumMod val="50000"/>
              </a:schemeClr>
            </a:solidFill>
            <a:latin typeface="Times New Roman" panose="02020603050405020304" charset="0"/>
            <a:ea typeface="Open Sans" panose="020B0604020202020204" charset="0"/>
            <a:cs typeface="Times New Roman" panose="02020603050405020304" charset="0"/>
          </a:endParaRPr>
        </a:p>
      </dgm:t>
    </dgm:pt>
    <dgm:pt modelId="{4BEDA645-30B0-46A8-A201-C70B5AF121C5}" cxnId="{47BB86FB-4AD6-4A3E-96E9-8C94CCF62AC2}" type="parTrans">
      <dgm:prSet/>
      <dgm:spPr/>
      <dgm:t>
        <a:bodyPr/>
        <a:lstStyle/>
        <a:p>
          <a:endParaRPr lang="ru-RU"/>
        </a:p>
      </dgm:t>
    </dgm:pt>
    <dgm:pt modelId="{79EBE110-86EC-47E8-9A28-07CB20C6BF2A}" cxnId="{47BB86FB-4AD6-4A3E-96E9-8C94CCF62AC2}" type="sibTrans">
      <dgm:prSet/>
      <dgm:spPr/>
      <dgm:t>
        <a:bodyPr/>
        <a:lstStyle/>
        <a:p>
          <a:endParaRPr lang="ru-RU"/>
        </a:p>
      </dgm:t>
    </dgm:pt>
    <dgm:pt modelId="{3A5DEF77-537F-4D52-BEC1-CBC04A39440D}">
      <dgm:prSet phldrT="[Текст]" phldr="0" custT="0"/>
      <dgm:spPr/>
      <dgm:t>
        <a:bodyPr vert="horz" wrap="square"/>
        <a:p>
          <a:pPr>
            <a:lnSpc>
              <a:spcPct val="100000"/>
            </a:lnSpc>
            <a:spcBef>
              <a:spcPct val="0"/>
            </a:spcBef>
            <a:spcAft>
              <a:spcPct val="35000"/>
            </a:spcAft>
          </a:pPr>
          <a:r>
            <a:rPr lang="uk-UA" noProof="0" dirty="0" smtClean="0">
              <a:latin typeface="Times New Roman" panose="02020603050405020304" charset="0"/>
              <a:ea typeface="Open Sans" panose="020B0604020202020204" charset="0"/>
              <a:cs typeface="Times New Roman" panose="02020603050405020304" charset="0"/>
            </a:rPr>
            <a:t>Дає право на щорічну відпустку</a:t>
          </a:r>
          <a:r>
            <a:rPr lang="uk-UA" noProof="0" dirty="0">
              <a:latin typeface="Times New Roman" panose="02020603050405020304" charset="0"/>
              <a:ea typeface="Open Sans" panose="020B0604020202020204" charset="0"/>
              <a:cs typeface="Times New Roman" panose="02020603050405020304" charset="0"/>
            </a:rPr>
            <a:t/>
          </a:r>
          <a:endParaRPr lang="uk-UA" noProof="0" dirty="0">
            <a:latin typeface="Times New Roman" panose="02020603050405020304" charset="0"/>
            <a:ea typeface="Open Sans" panose="020B0604020202020204" charset="0"/>
            <a:cs typeface="Times New Roman" panose="02020603050405020304" charset="0"/>
          </a:endParaRPr>
        </a:p>
      </dgm:t>
    </dgm:pt>
    <dgm:pt modelId="{2A57E14F-F5C6-4B6B-A65C-29400EB1920E}" cxnId="{ECF2CE4B-7218-42D5-9F2A-C8BEC2546096}" type="parTrans">
      <dgm:prSet/>
      <dgm:spPr/>
      <dgm:t>
        <a:bodyPr/>
        <a:lstStyle/>
        <a:p>
          <a:endParaRPr lang="ru-RU"/>
        </a:p>
      </dgm:t>
    </dgm:pt>
    <dgm:pt modelId="{14E2C32C-E559-4375-9CC4-B71D9F28E9EC}" cxnId="{ECF2CE4B-7218-42D5-9F2A-C8BEC2546096}" type="sibTrans">
      <dgm:prSet/>
      <dgm:spPr/>
      <dgm:t>
        <a:bodyPr/>
        <a:lstStyle/>
        <a:p>
          <a:endParaRPr lang="ru-RU"/>
        </a:p>
      </dgm:t>
    </dgm:pt>
    <dgm:pt modelId="{9BC35620-9E6E-423C-8BC2-ADEE738EFA6D}">
      <dgm:prSet phldrT="[Текст]" phldr="0" custT="0"/>
      <dgm:spPr/>
      <dgm:t>
        <a:bodyPr vert="horz" wrap="square"/>
        <a:p>
          <a:pPr>
            <a:lnSpc>
              <a:spcPct val="100000"/>
            </a:lnSpc>
            <a:spcBef>
              <a:spcPct val="0"/>
            </a:spcBef>
            <a:spcAft>
              <a:spcPct val="35000"/>
            </a:spcAft>
          </a:pPr>
          <a:r>
            <a:rPr lang="uk-UA" noProof="0" dirty="0" smtClean="0">
              <a:latin typeface="Times New Roman" panose="02020603050405020304" charset="0"/>
              <a:ea typeface="Open Sans" panose="020B0604020202020204" charset="0"/>
              <a:cs typeface="Times New Roman" panose="02020603050405020304" charset="0"/>
            </a:rPr>
            <a:t>Лікарняні не оплачуються</a:t>
          </a:r>
          <a:r>
            <a:rPr lang="uk-UA" noProof="0" dirty="0">
              <a:latin typeface="Times New Roman" panose="02020603050405020304" charset="0"/>
              <a:ea typeface="Open Sans" panose="020B0604020202020204" charset="0"/>
              <a:cs typeface="Times New Roman" panose="02020603050405020304" charset="0"/>
            </a:rPr>
            <a:t/>
          </a:r>
          <a:endParaRPr lang="uk-UA" noProof="0" dirty="0">
            <a:latin typeface="Times New Roman" panose="02020603050405020304" charset="0"/>
            <a:ea typeface="Open Sans" panose="020B0604020202020204" charset="0"/>
            <a:cs typeface="Times New Roman" panose="02020603050405020304" charset="0"/>
          </a:endParaRPr>
        </a:p>
      </dgm:t>
    </dgm:pt>
    <dgm:pt modelId="{210DE6DC-C5DD-4C93-87F8-0E93C464EC07}" cxnId="{B8E228CB-2776-42AB-B167-09BC4C4ED439}" type="parTrans">
      <dgm:prSet/>
      <dgm:spPr/>
      <dgm:t>
        <a:bodyPr/>
        <a:lstStyle/>
        <a:p>
          <a:endParaRPr lang="ru-RU"/>
        </a:p>
      </dgm:t>
    </dgm:pt>
    <dgm:pt modelId="{FE0D0A4E-77AD-476A-AE52-E31F04ADF015}" cxnId="{B8E228CB-2776-42AB-B167-09BC4C4ED439}" type="sibTrans">
      <dgm:prSet/>
      <dgm:spPr/>
      <dgm:t>
        <a:bodyPr/>
        <a:lstStyle/>
        <a:p>
          <a:endParaRPr lang="ru-RU"/>
        </a:p>
      </dgm:t>
    </dgm:pt>
    <dgm:pt modelId="{7E68162D-A666-4D91-8153-3EFF2A730BFF}">
      <dgm:prSet phldrT="[Текст]" phldr="0" custT="0"/>
      <dgm:spPr/>
      <dgm:t>
        <a:bodyPr vert="horz" wrap="square"/>
        <a:p>
          <a:pPr>
            <a:lnSpc>
              <a:spcPct val="100000"/>
            </a:lnSpc>
            <a:spcBef>
              <a:spcPct val="0"/>
            </a:spcBef>
            <a:spcAft>
              <a:spcPct val="35000"/>
            </a:spcAft>
          </a:pPr>
          <a:r>
            <a:rPr lang="uk-UA" noProof="0" dirty="0" smtClean="0">
              <a:latin typeface="Times New Roman" panose="02020603050405020304" charset="0"/>
              <a:ea typeface="Open Sans" panose="020B0604020202020204" charset="0"/>
              <a:cs typeface="Times New Roman" panose="02020603050405020304" charset="0"/>
            </a:rPr>
            <a:t>Місце перебування працівника визначається роботодавцем</a:t>
          </a:r>
          <a:r>
            <a:rPr lang="uk-UA" noProof="0" dirty="0">
              <a:latin typeface="Times New Roman" panose="02020603050405020304" charset="0"/>
              <a:ea typeface="Open Sans" panose="020B0604020202020204" charset="0"/>
              <a:cs typeface="Times New Roman" panose="02020603050405020304" charset="0"/>
            </a:rPr>
            <a:t/>
          </a:r>
          <a:endParaRPr lang="uk-UA" noProof="0" dirty="0">
            <a:latin typeface="Times New Roman" panose="02020603050405020304" charset="0"/>
            <a:ea typeface="Open Sans" panose="020B0604020202020204" charset="0"/>
            <a:cs typeface="Times New Roman" panose="02020603050405020304" charset="0"/>
          </a:endParaRPr>
        </a:p>
      </dgm:t>
    </dgm:pt>
    <dgm:pt modelId="{C5D26634-F0BA-45D7-9EC8-B248347B4A65}" cxnId="{D7C606FA-FFA8-42B0-A9E0-1392577A7FEC}" type="parTrans">
      <dgm:prSet/>
      <dgm:spPr/>
      <dgm:t>
        <a:bodyPr/>
        <a:lstStyle/>
        <a:p>
          <a:endParaRPr lang="ru-RU"/>
        </a:p>
      </dgm:t>
    </dgm:pt>
    <dgm:pt modelId="{6F29841E-B442-4332-BDEE-0BE3A3C09FD2}" cxnId="{D7C606FA-FFA8-42B0-A9E0-1392577A7FEC}" type="sibTrans">
      <dgm:prSet/>
      <dgm:spPr/>
      <dgm:t>
        <a:bodyPr/>
        <a:lstStyle/>
        <a:p>
          <a:endParaRPr lang="ru-RU"/>
        </a:p>
      </dgm:t>
    </dgm:pt>
    <dgm:pt modelId="{E3ECA8C1-8E9A-40EC-B2D3-49D4F112B5ED}">
      <dgm:prSet phldrT="[Текст]" phldr="0" custT="0"/>
      <dgm:spPr/>
      <dgm:t>
        <a:bodyPr vert="horz" wrap="square"/>
        <a:p>
          <a:pPr>
            <a:lnSpc>
              <a:spcPct val="100000"/>
            </a:lnSpc>
            <a:spcBef>
              <a:spcPct val="0"/>
            </a:spcBef>
            <a:spcAft>
              <a:spcPct val="35000"/>
            </a:spcAft>
          </a:pPr>
          <a:r>
            <a:rPr lang="uk-UA" noProof="0" dirty="0" smtClean="0">
              <a:latin typeface="Times New Roman" panose="02020603050405020304" charset="0"/>
              <a:ea typeface="Open Sans" panose="020B0604020202020204" charset="0"/>
              <a:cs typeface="Times New Roman" panose="02020603050405020304" charset="0"/>
            </a:rPr>
            <a:t>Оплата не менше 2/3 тарифної ставки (посадового окладу)</a:t>
          </a:r>
          <a:r>
            <a:rPr lang="uk-UA" noProof="0" dirty="0">
              <a:latin typeface="Times New Roman" panose="02020603050405020304" charset="0"/>
              <a:ea typeface="Open Sans" panose="020B0604020202020204" charset="0"/>
              <a:cs typeface="Times New Roman" panose="02020603050405020304" charset="0"/>
            </a:rPr>
            <a:t/>
          </a:r>
          <a:endParaRPr lang="uk-UA" noProof="0" dirty="0">
            <a:latin typeface="Times New Roman" panose="02020603050405020304" charset="0"/>
            <a:ea typeface="Open Sans" panose="020B0604020202020204" charset="0"/>
            <a:cs typeface="Times New Roman" panose="02020603050405020304" charset="0"/>
          </a:endParaRPr>
        </a:p>
      </dgm:t>
    </dgm:pt>
    <dgm:pt modelId="{A80433F9-3AEE-4CF0-BD0E-E12AFAC4E3C2}" cxnId="{95323161-80C5-4F79-A997-444D155EAC7C}" type="parTrans">
      <dgm:prSet/>
      <dgm:spPr/>
      <dgm:t>
        <a:bodyPr/>
        <a:lstStyle/>
        <a:p>
          <a:endParaRPr lang="ru-RU"/>
        </a:p>
      </dgm:t>
    </dgm:pt>
    <dgm:pt modelId="{BF256A1D-458E-44B4-84D0-A3BF3870222B}" cxnId="{95323161-80C5-4F79-A997-444D155EAC7C}" type="sibTrans">
      <dgm:prSet/>
      <dgm:spPr/>
      <dgm:t>
        <a:bodyPr/>
        <a:lstStyle/>
        <a:p>
          <a:endParaRPr lang="ru-RU"/>
        </a:p>
      </dgm:t>
    </dgm:pt>
    <dgm:pt modelId="{840376A9-C80E-4A90-9444-9444D359F9E2}" type="pres">
      <dgm:prSet presAssocID="{19600F76-554B-4030-903A-102AB2DE4A80}" presName="diagram" presStyleCnt="0">
        <dgm:presLayoutVars>
          <dgm:chMax val="1"/>
          <dgm:dir/>
          <dgm:animLvl val="ctr"/>
          <dgm:resizeHandles val="exact"/>
        </dgm:presLayoutVars>
      </dgm:prSet>
      <dgm:spPr/>
      <dgm:t>
        <a:bodyPr/>
        <a:lstStyle/>
        <a:p>
          <a:endParaRPr lang="ru-RU"/>
        </a:p>
      </dgm:t>
    </dgm:pt>
    <dgm:pt modelId="{D7A0317A-CC6E-4649-B046-87F419787BE0}" type="pres">
      <dgm:prSet presAssocID="{19600F76-554B-4030-903A-102AB2DE4A80}" presName="matrix" presStyleCnt="0"/>
      <dgm:spPr/>
    </dgm:pt>
    <dgm:pt modelId="{4A41DC5B-E93D-478D-9C1D-CBED247C656C}" type="pres">
      <dgm:prSet presAssocID="{19600F76-554B-4030-903A-102AB2DE4A80}" presName="tile1" presStyleLbl="node1" presStyleIdx="0" presStyleCnt="4"/>
      <dgm:spPr/>
      <dgm:t>
        <a:bodyPr/>
        <a:lstStyle/>
        <a:p>
          <a:endParaRPr lang="ru-RU"/>
        </a:p>
      </dgm:t>
    </dgm:pt>
    <dgm:pt modelId="{33175A4A-58C8-4869-89DA-6D646200A976}" type="pres">
      <dgm:prSet presAssocID="{19600F76-554B-4030-903A-102AB2DE4A80}" presName="tile1text" presStyleCnt="0">
        <dgm:presLayoutVars>
          <dgm:chMax val="0"/>
          <dgm:chPref val="0"/>
          <dgm:bulletEnabled val="1"/>
        </dgm:presLayoutVars>
      </dgm:prSet>
      <dgm:spPr/>
      <dgm:t>
        <a:bodyPr/>
        <a:lstStyle/>
        <a:p>
          <a:endParaRPr lang="ru-RU"/>
        </a:p>
      </dgm:t>
    </dgm:pt>
    <dgm:pt modelId="{DACD8529-8919-4C8F-8709-871AE83B25E5}" type="pres">
      <dgm:prSet presAssocID="{19600F76-554B-4030-903A-102AB2DE4A80}" presName="tile2" presStyleLbl="node1" presStyleIdx="1" presStyleCnt="4"/>
      <dgm:spPr/>
      <dgm:t>
        <a:bodyPr/>
        <a:lstStyle/>
        <a:p>
          <a:endParaRPr lang="ru-RU"/>
        </a:p>
      </dgm:t>
    </dgm:pt>
    <dgm:pt modelId="{9364E11F-B482-4FBD-A7CF-5E873AD65CC7}" type="pres">
      <dgm:prSet presAssocID="{19600F76-554B-4030-903A-102AB2DE4A80}" presName="tile2text" presStyleCnt="0">
        <dgm:presLayoutVars>
          <dgm:chMax val="0"/>
          <dgm:chPref val="0"/>
          <dgm:bulletEnabled val="1"/>
        </dgm:presLayoutVars>
      </dgm:prSet>
      <dgm:spPr/>
      <dgm:t>
        <a:bodyPr/>
        <a:lstStyle/>
        <a:p>
          <a:endParaRPr lang="ru-RU"/>
        </a:p>
      </dgm:t>
    </dgm:pt>
    <dgm:pt modelId="{17A78356-8E57-483D-A28D-4E9026989A97}" type="pres">
      <dgm:prSet presAssocID="{19600F76-554B-4030-903A-102AB2DE4A80}" presName="tile3" presStyleLbl="node1" presStyleIdx="2" presStyleCnt="4"/>
      <dgm:spPr/>
      <dgm:t>
        <a:bodyPr/>
        <a:lstStyle/>
        <a:p>
          <a:endParaRPr lang="ru-RU"/>
        </a:p>
      </dgm:t>
    </dgm:pt>
    <dgm:pt modelId="{0FBA2E47-044A-4BD1-ADEE-1C2FC681F280}" type="pres">
      <dgm:prSet presAssocID="{19600F76-554B-4030-903A-102AB2DE4A80}" presName="tile3text" presStyleCnt="0">
        <dgm:presLayoutVars>
          <dgm:chMax val="0"/>
          <dgm:chPref val="0"/>
          <dgm:bulletEnabled val="1"/>
        </dgm:presLayoutVars>
      </dgm:prSet>
      <dgm:spPr/>
      <dgm:t>
        <a:bodyPr/>
        <a:lstStyle/>
        <a:p>
          <a:endParaRPr lang="ru-RU"/>
        </a:p>
      </dgm:t>
    </dgm:pt>
    <dgm:pt modelId="{C680F719-34A3-4B83-9FDC-F9998872DED0}" type="pres">
      <dgm:prSet presAssocID="{19600F76-554B-4030-903A-102AB2DE4A80}" presName="tile4" presStyleLbl="node1" presStyleIdx="3" presStyleCnt="4"/>
      <dgm:spPr/>
      <dgm:t>
        <a:bodyPr/>
        <a:lstStyle/>
        <a:p>
          <a:endParaRPr lang="ru-RU"/>
        </a:p>
      </dgm:t>
    </dgm:pt>
    <dgm:pt modelId="{15843E1B-7A9A-4B34-B041-1FC135F0B0A4}" type="pres">
      <dgm:prSet presAssocID="{19600F76-554B-4030-903A-102AB2DE4A80}" presName="tile4text" presStyleCnt="0">
        <dgm:presLayoutVars>
          <dgm:chMax val="0"/>
          <dgm:chPref val="0"/>
          <dgm:bulletEnabled val="1"/>
        </dgm:presLayoutVars>
      </dgm:prSet>
      <dgm:spPr/>
      <dgm:t>
        <a:bodyPr/>
        <a:lstStyle/>
        <a:p>
          <a:endParaRPr lang="ru-RU"/>
        </a:p>
      </dgm:t>
    </dgm:pt>
    <dgm:pt modelId="{9C228AB8-ADB5-4301-8427-EB076BEC926F}" type="pres">
      <dgm:prSet presAssocID="{19600F76-554B-4030-903A-102AB2DE4A80}" presName="centerTile" presStyleLbl="fgShp" presStyleIdx="0" presStyleCnt="1">
        <dgm:presLayoutVars>
          <dgm:chMax val="0"/>
          <dgm:chPref val="0"/>
        </dgm:presLayoutVars>
      </dgm:prSet>
      <dgm:spPr/>
      <dgm:t>
        <a:bodyPr/>
        <a:lstStyle/>
        <a:p>
          <a:endParaRPr lang="ru-RU"/>
        </a:p>
      </dgm:t>
    </dgm:pt>
  </dgm:ptLst>
  <dgm:cxnLst>
    <dgm:cxn modelId="{47BB86FB-4AD6-4A3E-96E9-8C94CCF62AC2}" srcId="{19600F76-554B-4030-903A-102AB2DE4A80}" destId="{ACDC5FC9-162C-4728-9CC9-3052405079CE}" srcOrd="0" destOrd="0" parTransId="{4BEDA645-30B0-46A8-A201-C70B5AF121C5}" sibTransId="{79EBE110-86EC-47E8-9A28-07CB20C6BF2A}"/>
    <dgm:cxn modelId="{ECF2CE4B-7218-42D5-9F2A-C8BEC2546096}" srcId="{ACDC5FC9-162C-4728-9CC9-3052405079CE}" destId="{3A5DEF77-537F-4D52-BEC1-CBC04A39440D}" srcOrd="0" destOrd="0" parTransId="{2A57E14F-F5C6-4B6B-A65C-29400EB1920E}" sibTransId="{14E2C32C-E559-4375-9CC4-B71D9F28E9EC}"/>
    <dgm:cxn modelId="{B8E228CB-2776-42AB-B167-09BC4C4ED439}" srcId="{ACDC5FC9-162C-4728-9CC9-3052405079CE}" destId="{9BC35620-9E6E-423C-8BC2-ADEE738EFA6D}" srcOrd="1" destOrd="0" parTransId="{210DE6DC-C5DD-4C93-87F8-0E93C464EC07}" sibTransId="{FE0D0A4E-77AD-476A-AE52-E31F04ADF015}"/>
    <dgm:cxn modelId="{D7C606FA-FFA8-42B0-A9E0-1392577A7FEC}" srcId="{ACDC5FC9-162C-4728-9CC9-3052405079CE}" destId="{7E68162D-A666-4D91-8153-3EFF2A730BFF}" srcOrd="2" destOrd="0" parTransId="{C5D26634-F0BA-45D7-9EC8-B248347B4A65}" sibTransId="{6F29841E-B442-4332-BDEE-0BE3A3C09FD2}"/>
    <dgm:cxn modelId="{95323161-80C5-4F79-A997-444D155EAC7C}" srcId="{ACDC5FC9-162C-4728-9CC9-3052405079CE}" destId="{E3ECA8C1-8E9A-40EC-B2D3-49D4F112B5ED}" srcOrd="3" destOrd="0" parTransId="{A80433F9-3AEE-4CF0-BD0E-E12AFAC4E3C2}" sibTransId="{BF256A1D-458E-44B4-84D0-A3BF3870222B}"/>
    <dgm:cxn modelId="{4BE56AB6-627B-4D8F-95F5-C026D5C63EB7}" type="presOf" srcId="{19600F76-554B-4030-903A-102AB2DE4A80}" destId="{840376A9-C80E-4A90-9444-9444D359F9E2}" srcOrd="0" destOrd="0" presId="urn:microsoft.com/office/officeart/2005/8/layout/matrix1#1"/>
    <dgm:cxn modelId="{036CE332-E1EC-4861-9CB6-688671975555}" type="presParOf" srcId="{840376A9-C80E-4A90-9444-9444D359F9E2}" destId="{D7A0317A-CC6E-4649-B046-87F419787BE0}" srcOrd="0" destOrd="0" presId="urn:microsoft.com/office/officeart/2005/8/layout/matrix1#1"/>
    <dgm:cxn modelId="{FE7ACA6E-BE82-4905-937C-092FC3821AF8}" type="presParOf" srcId="{D7A0317A-CC6E-4649-B046-87F419787BE0}" destId="{4A41DC5B-E93D-478D-9C1D-CBED247C656C}" srcOrd="0" destOrd="0" presId="urn:microsoft.com/office/officeart/2005/8/layout/matrix1#1"/>
    <dgm:cxn modelId="{FB033762-32F6-47B3-8AA0-36FD25A2509E}" type="presOf" srcId="{3A5DEF77-537F-4D52-BEC1-CBC04A39440D}" destId="{4A41DC5B-E93D-478D-9C1D-CBED247C656C}" srcOrd="0" destOrd="0" presId="urn:microsoft.com/office/officeart/2005/8/layout/matrix1#1"/>
    <dgm:cxn modelId="{A1BC2E96-EA9F-4C47-894F-8C7CD732396D}" type="presParOf" srcId="{D7A0317A-CC6E-4649-B046-87F419787BE0}" destId="{33175A4A-58C8-4869-89DA-6D646200A976}" srcOrd="1" destOrd="0" presId="urn:microsoft.com/office/officeart/2005/8/layout/matrix1#1"/>
    <dgm:cxn modelId="{A816A10E-B310-498E-8FE0-8C8A7941ED24}" type="presOf" srcId="{3A5DEF77-537F-4D52-BEC1-CBC04A39440D}" destId="{33175A4A-58C8-4869-89DA-6D646200A976}" srcOrd="1" destOrd="0" presId="urn:microsoft.com/office/officeart/2005/8/layout/matrix1#1"/>
    <dgm:cxn modelId="{6798193E-2B6F-40E0-AD68-BD433072A3D7}" type="presParOf" srcId="{D7A0317A-CC6E-4649-B046-87F419787BE0}" destId="{DACD8529-8919-4C8F-8709-871AE83B25E5}" srcOrd="2" destOrd="0" presId="urn:microsoft.com/office/officeart/2005/8/layout/matrix1#1"/>
    <dgm:cxn modelId="{AE16B2E4-901F-4B2B-9EAE-EBF2288AAD63}" type="presOf" srcId="{9BC35620-9E6E-423C-8BC2-ADEE738EFA6D}" destId="{DACD8529-8919-4C8F-8709-871AE83B25E5}" srcOrd="0" destOrd="0" presId="urn:microsoft.com/office/officeart/2005/8/layout/matrix1#1"/>
    <dgm:cxn modelId="{1C26EA97-C82A-4218-8E56-6D98C9FBAA2A}" type="presParOf" srcId="{D7A0317A-CC6E-4649-B046-87F419787BE0}" destId="{9364E11F-B482-4FBD-A7CF-5E873AD65CC7}" srcOrd="3" destOrd="0" presId="urn:microsoft.com/office/officeart/2005/8/layout/matrix1#1"/>
    <dgm:cxn modelId="{10E0D87F-7389-4F94-A716-268AB8A1DAA9}" type="presOf" srcId="{9BC35620-9E6E-423C-8BC2-ADEE738EFA6D}" destId="{9364E11F-B482-4FBD-A7CF-5E873AD65CC7}" srcOrd="1" destOrd="0" presId="urn:microsoft.com/office/officeart/2005/8/layout/matrix1#1"/>
    <dgm:cxn modelId="{86F2E12C-22FA-4C8C-8502-127AC1672BB8}" type="presParOf" srcId="{D7A0317A-CC6E-4649-B046-87F419787BE0}" destId="{17A78356-8E57-483D-A28D-4E9026989A97}" srcOrd="4" destOrd="0" presId="urn:microsoft.com/office/officeart/2005/8/layout/matrix1#1"/>
    <dgm:cxn modelId="{779550AF-FF43-46A8-99D6-1C97A1C274B3}" type="presOf" srcId="{7E68162D-A666-4D91-8153-3EFF2A730BFF}" destId="{17A78356-8E57-483D-A28D-4E9026989A97}" srcOrd="0" destOrd="0" presId="urn:microsoft.com/office/officeart/2005/8/layout/matrix1#1"/>
    <dgm:cxn modelId="{CAF113F7-6FCE-44CF-AC2C-DAB6483C6113}" type="presParOf" srcId="{D7A0317A-CC6E-4649-B046-87F419787BE0}" destId="{0FBA2E47-044A-4BD1-ADEE-1C2FC681F280}" srcOrd="5" destOrd="0" presId="urn:microsoft.com/office/officeart/2005/8/layout/matrix1#1"/>
    <dgm:cxn modelId="{AA05B0C3-43D4-41DA-BB1B-194FB533693D}" type="presOf" srcId="{7E68162D-A666-4D91-8153-3EFF2A730BFF}" destId="{0FBA2E47-044A-4BD1-ADEE-1C2FC681F280}" srcOrd="1" destOrd="0" presId="urn:microsoft.com/office/officeart/2005/8/layout/matrix1#1"/>
    <dgm:cxn modelId="{5D95B027-8E29-4737-AD59-95132240A574}" type="presParOf" srcId="{D7A0317A-CC6E-4649-B046-87F419787BE0}" destId="{C680F719-34A3-4B83-9FDC-F9998872DED0}" srcOrd="6" destOrd="0" presId="urn:microsoft.com/office/officeart/2005/8/layout/matrix1#1"/>
    <dgm:cxn modelId="{8E1C74BC-7767-46E2-89E5-1DE1124A85CE}" type="presOf" srcId="{E3ECA8C1-8E9A-40EC-B2D3-49D4F112B5ED}" destId="{C680F719-34A3-4B83-9FDC-F9998872DED0}" srcOrd="0" destOrd="0" presId="urn:microsoft.com/office/officeart/2005/8/layout/matrix1#1"/>
    <dgm:cxn modelId="{1026BDD4-518B-4DCF-B3C9-F41752C49B5B}" type="presParOf" srcId="{D7A0317A-CC6E-4649-B046-87F419787BE0}" destId="{15843E1B-7A9A-4B34-B041-1FC135F0B0A4}" srcOrd="7" destOrd="0" presId="urn:microsoft.com/office/officeart/2005/8/layout/matrix1#1"/>
    <dgm:cxn modelId="{347AE05F-EC3D-46F9-BFDA-A5DAFB250CCF}" type="presOf" srcId="{E3ECA8C1-8E9A-40EC-B2D3-49D4F112B5ED}" destId="{15843E1B-7A9A-4B34-B041-1FC135F0B0A4}" srcOrd="1" destOrd="0" presId="urn:microsoft.com/office/officeart/2005/8/layout/matrix1#1"/>
    <dgm:cxn modelId="{3390F7CD-BD45-4A45-99CE-76182A82B52C}" type="presParOf" srcId="{840376A9-C80E-4A90-9444-9444D359F9E2}" destId="{9C228AB8-ADB5-4301-8427-EB076BEC926F}" srcOrd="1" destOrd="0" presId="urn:microsoft.com/office/officeart/2005/8/layout/matrix1#1"/>
    <dgm:cxn modelId="{45A4FC6D-166F-406E-8E9B-36389F3D118E}" type="presOf" srcId="{ACDC5FC9-162C-4728-9CC9-3052405079CE}" destId="{9C228AB8-ADB5-4301-8427-EB076BEC926F}" srcOrd="0" destOrd="0" presId="urn:microsoft.com/office/officeart/2005/8/layout/matrix1#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541955" cy="4139993"/>
        <a:chOff x="0" y="0"/>
        <a:chExt cx="10541955" cy="4139993"/>
      </a:xfrm>
    </dsp:grpSpPr>
    <dsp:sp modelId="{4A41DC5B-E93D-478D-9C1D-CBED247C656C}">
      <dsp:nvSpPr>
        <dsp:cNvPr id="3" name="Round Single Corner Rectangle 2"/>
        <dsp:cNvSpPr/>
      </dsp:nvSpPr>
      <dsp:spPr bwMode="white">
        <a:xfrm rot="16200000">
          <a:off x="1600491" y="-1600490"/>
          <a:ext cx="2069997" cy="5270978"/>
        </a:xfrm>
        <a:prstGeom prst="round1Rect">
          <a:avLst/>
        </a:prstGeom>
      </dsp:spPr>
      <dsp:style>
        <a:lnRef idx="2">
          <a:schemeClr val="lt1"/>
        </a:lnRef>
        <a:fillRef idx="1">
          <a:schemeClr val="accent1"/>
        </a:fillRef>
        <a:effectRef idx="0">
          <a:scrgbClr r="0" g="0" b="0"/>
        </a:effectRef>
        <a:fontRef idx="minor">
          <a:schemeClr val="lt1"/>
        </a:fontRef>
      </dsp:style>
      <dsp:txBody>
        <a:bodyPr rot="5400000" lIns="170688" tIns="170688" rIns="170688" bIns="170688"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buNone/>
          </a:pPr>
          <a:r>
            <a:rPr lang="uk-UA" noProof="0" dirty="0" smtClean="0">
              <a:latin typeface="Times New Roman" panose="02020603050405020304" charset="0"/>
              <a:ea typeface="Open Sans" panose="020B0604020202020204" charset="0"/>
              <a:cs typeface="Times New Roman" panose="02020603050405020304" charset="0"/>
            </a:rPr>
            <a:t>Дає право на щорічну відпустку</a:t>
          </a:r>
          <a:endParaRPr lang="uk-UA" noProof="0" dirty="0">
            <a:latin typeface="Times New Roman" panose="02020603050405020304" charset="0"/>
            <a:ea typeface="Open Sans" panose="020B0604020202020204" charset="0"/>
            <a:cs typeface="Times New Roman" panose="02020603050405020304" charset="0"/>
          </a:endParaRPr>
        </a:p>
      </dsp:txBody>
      <dsp:txXfrm rot="16200000">
        <a:off x="1600491" y="-1600490"/>
        <a:ext cx="2069997" cy="5270978"/>
      </dsp:txXfrm>
    </dsp:sp>
    <dsp:sp modelId="{DACD8529-8919-4C8F-8709-871AE83B25E5}">
      <dsp:nvSpPr>
        <dsp:cNvPr id="4" name="Round Single Corner Rectangle 3"/>
        <dsp:cNvSpPr/>
      </dsp:nvSpPr>
      <dsp:spPr bwMode="white">
        <a:xfrm>
          <a:off x="5270978" y="0"/>
          <a:ext cx="5270978" cy="2069997"/>
        </a:xfrm>
        <a:prstGeom prst="round1Rect">
          <a:avLst/>
        </a:prstGeom>
      </dsp:spPr>
      <dsp:style>
        <a:lnRef idx="2">
          <a:schemeClr val="lt1"/>
        </a:lnRef>
        <a:fillRef idx="1">
          <a:schemeClr val="accent1"/>
        </a:fillRef>
        <a:effectRef idx="0">
          <a:scrgbClr r="0" g="0" b="0"/>
        </a:effectRef>
        <a:fontRef idx="minor">
          <a:schemeClr val="lt1"/>
        </a:fontRef>
      </dsp:style>
      <dsp:txBody>
        <a:bodyPr lIns="170688" tIns="170688" rIns="170688" bIns="170688"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buNone/>
          </a:pPr>
          <a:r>
            <a:rPr lang="uk-UA" noProof="0" dirty="0" smtClean="0">
              <a:latin typeface="Times New Roman" panose="02020603050405020304" charset="0"/>
              <a:ea typeface="Open Sans" panose="020B0604020202020204" charset="0"/>
              <a:cs typeface="Times New Roman" panose="02020603050405020304" charset="0"/>
            </a:rPr>
            <a:t>Лікарняні не оплачуються</a:t>
          </a:r>
          <a:endParaRPr lang="uk-UA" noProof="0" dirty="0">
            <a:latin typeface="Times New Roman" panose="02020603050405020304" charset="0"/>
            <a:ea typeface="Open Sans" panose="020B0604020202020204" charset="0"/>
            <a:cs typeface="Times New Roman" panose="02020603050405020304" charset="0"/>
          </a:endParaRPr>
        </a:p>
      </dsp:txBody>
      <dsp:txXfrm>
        <a:off x="5270978" y="0"/>
        <a:ext cx="5270978" cy="2069997"/>
      </dsp:txXfrm>
    </dsp:sp>
    <dsp:sp modelId="{17A78356-8E57-483D-A28D-4E9026989A97}">
      <dsp:nvSpPr>
        <dsp:cNvPr id="5" name="Round Single Corner Rectangle 4"/>
        <dsp:cNvSpPr/>
      </dsp:nvSpPr>
      <dsp:spPr bwMode="white">
        <a:xfrm rot="10800000">
          <a:off x="0" y="2069997"/>
          <a:ext cx="5270978" cy="2069997"/>
        </a:xfrm>
        <a:prstGeom prst="round1Rect">
          <a:avLst/>
        </a:prstGeom>
      </dsp:spPr>
      <dsp:style>
        <a:lnRef idx="2">
          <a:schemeClr val="lt1"/>
        </a:lnRef>
        <a:fillRef idx="1">
          <a:schemeClr val="accent1"/>
        </a:fillRef>
        <a:effectRef idx="0">
          <a:scrgbClr r="0" g="0" b="0"/>
        </a:effectRef>
        <a:fontRef idx="minor">
          <a:schemeClr val="lt1"/>
        </a:fontRef>
      </dsp:style>
      <dsp:txBody>
        <a:bodyPr rot="10800000" lIns="170688" tIns="170688" rIns="170688" bIns="170688"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buNone/>
          </a:pPr>
          <a:r>
            <a:rPr lang="uk-UA" noProof="0" dirty="0" smtClean="0">
              <a:latin typeface="Times New Roman" panose="02020603050405020304" charset="0"/>
              <a:ea typeface="Open Sans" panose="020B0604020202020204" charset="0"/>
              <a:cs typeface="Times New Roman" panose="02020603050405020304" charset="0"/>
            </a:rPr>
            <a:t>Місце перебування працівника визначається роботодавцем</a:t>
          </a:r>
          <a:endParaRPr lang="uk-UA" noProof="0" dirty="0">
            <a:latin typeface="Times New Roman" panose="02020603050405020304" charset="0"/>
            <a:ea typeface="Open Sans" panose="020B0604020202020204" charset="0"/>
            <a:cs typeface="Times New Roman" panose="02020603050405020304" charset="0"/>
          </a:endParaRPr>
        </a:p>
      </dsp:txBody>
      <dsp:txXfrm rot="10800000">
        <a:off x="0" y="2069997"/>
        <a:ext cx="5270978" cy="2069997"/>
      </dsp:txXfrm>
    </dsp:sp>
    <dsp:sp modelId="{C680F719-34A3-4B83-9FDC-F9998872DED0}">
      <dsp:nvSpPr>
        <dsp:cNvPr id="6" name="Round Single Corner Rectangle 5"/>
        <dsp:cNvSpPr/>
      </dsp:nvSpPr>
      <dsp:spPr bwMode="white">
        <a:xfrm rot="5400000">
          <a:off x="6871468" y="469506"/>
          <a:ext cx="2069997" cy="5270978"/>
        </a:xfrm>
        <a:prstGeom prst="round1Rect">
          <a:avLst/>
        </a:prstGeom>
      </dsp:spPr>
      <dsp:style>
        <a:lnRef idx="2">
          <a:schemeClr val="lt1"/>
        </a:lnRef>
        <a:fillRef idx="1">
          <a:schemeClr val="accent1"/>
        </a:fillRef>
        <a:effectRef idx="0">
          <a:scrgbClr r="0" g="0" b="0"/>
        </a:effectRef>
        <a:fontRef idx="minor">
          <a:schemeClr val="lt1"/>
        </a:fontRef>
      </dsp:style>
      <dsp:txBody>
        <a:bodyPr rot="-5400000" lIns="170688" tIns="170688" rIns="170688" bIns="170688"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buNone/>
          </a:pPr>
          <a:r>
            <a:rPr lang="uk-UA" noProof="0" dirty="0" smtClean="0">
              <a:latin typeface="Times New Roman" panose="02020603050405020304" charset="0"/>
              <a:ea typeface="Open Sans" panose="020B0604020202020204" charset="0"/>
              <a:cs typeface="Times New Roman" panose="02020603050405020304" charset="0"/>
            </a:rPr>
            <a:t>Оплата не менше 2/3 тарифної ставки (посадового окладу)</a:t>
          </a:r>
          <a:endParaRPr lang="uk-UA" noProof="0" dirty="0">
            <a:latin typeface="Times New Roman" panose="02020603050405020304" charset="0"/>
            <a:ea typeface="Open Sans" panose="020B0604020202020204" charset="0"/>
            <a:cs typeface="Times New Roman" panose="02020603050405020304" charset="0"/>
          </a:endParaRPr>
        </a:p>
      </dsp:txBody>
      <dsp:txXfrm rot="5400000">
        <a:off x="6871468" y="469506"/>
        <a:ext cx="2069997" cy="5270978"/>
      </dsp:txXfrm>
    </dsp:sp>
    <dsp:sp modelId="{9C228AB8-ADB5-4301-8427-EB076BEC926F}">
      <dsp:nvSpPr>
        <dsp:cNvPr id="7" name="Rounded Rectangle 6"/>
        <dsp:cNvSpPr/>
      </dsp:nvSpPr>
      <dsp:spPr bwMode="white">
        <a:xfrm>
          <a:off x="3689684" y="1552497"/>
          <a:ext cx="3162587" cy="1034998"/>
        </a:xfrm>
        <a:prstGeom prst="roundRect">
          <a:avLst/>
        </a:prstGeom>
      </dsp:spPr>
      <dsp:style>
        <a:lnRef idx="2">
          <a:schemeClr val="lt1"/>
        </a:lnRef>
        <a:fillRef idx="1">
          <a:schemeClr val="accent1">
            <a:tint val="60000"/>
          </a:schemeClr>
        </a:fillRef>
        <a:effectRef idx="0">
          <a:scrgbClr r="0" g="0" b="0"/>
        </a:effectRef>
        <a:fontRef idx="minor"/>
      </dsp:style>
      <dsp:txBody>
        <a:bodyPr lIns="91439" tIns="91439" rIns="91439" bIns="91439"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buNone/>
          </a:pPr>
          <a:r>
            <a:rPr lang="uk-UA" noProof="0"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Рішення роботодавця</a:t>
          </a:r>
          <a:endParaRPr lang="uk-UA" noProof="0" dirty="0">
            <a:solidFill>
              <a:schemeClr val="accent1">
                <a:lumMod val="50000"/>
              </a:schemeClr>
            </a:solidFill>
            <a:latin typeface="Times New Roman" panose="02020603050405020304" charset="0"/>
            <a:ea typeface="Open Sans" panose="020B0604020202020204" charset="0"/>
            <a:cs typeface="Times New Roman" panose="02020603050405020304" charset="0"/>
          </a:endParaRPr>
        </a:p>
      </dsp:txBody>
      <dsp:txXfrm>
        <a:off x="3689684" y="1552497"/>
        <a:ext cx="3162587" cy="1034998"/>
      </dsp:txXfrm>
    </dsp:sp>
  </dsp:spTree>
</dsp:drawing>
</file>

<file path=ppt/diagrams/layout1.xml><?xml version="1.0" encoding="utf-8"?>
<dgm:layoutDef xmlns:dgm="http://schemas.openxmlformats.org/drawingml/2006/diagram" xmlns:a="http://schemas.openxmlformats.org/drawingml/2006/main" uniqueId="urn:microsoft.com/office/officeart/2005/8/layout/matrix1#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rSet qsTypeId="urn:microsoft.com/office/officeart/2005/8/quickstyle/simple5"/>
        </dgm:pt>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type="round1Rect" r:blip="" rot="270">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parTxLTRAlign" val="l"/>
                  <dgm:param type="parTxRTLAlign" val="r"/>
                  <dgm:param type="txAnchorVert" val="t"/>
                </dgm:alg>
              </dgm:if>
              <dgm:else name="Name7">
                <dgm:alg type="tx"/>
              </dgm:else>
            </dgm:choose>
            <dgm:shape xmlns:r="http://schemas.openxmlformats.org/officeDocument/2006/relationships" type="rect" r:blip="" rot="270"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parTxLTRAlign" val="l"/>
                  <dgm:param type="parTxRTLAlign" val="r"/>
                  <dgm:param type="txAnchorVert" val="t"/>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type="round1Rect" r:blip="" rot="180">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parTxLTRAlign" val="l"/>
                  <dgm:param type="parTxRTLAlign" val="r"/>
                  <dgm:param type="txAnchorVert" val="t"/>
                </dgm:alg>
              </dgm:if>
              <dgm:else name="Name25">
                <dgm:alg type="tx"/>
              </dgm:else>
            </dgm:choose>
            <dgm:shape xmlns:r="http://schemas.openxmlformats.org/officeDocument/2006/relationships" type="rect" r:blip="" rot="180"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type="round1Rect" r:blip="" rot="90">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parTxLTRAlign" val="l"/>
                  <dgm:param type="parTxRTLAlign" val="r"/>
                  <dgm:param type="txAnchorVert" val="t"/>
                </dgm:alg>
              </dgm:if>
              <dgm:else name="Name34">
                <dgm:alg type="tx"/>
              </dgm:else>
            </dgm:choose>
            <dgm:shape xmlns:r="http://schemas.openxmlformats.org/officeDocument/2006/relationships" type="rect" r:blip="" rot="90"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CA12BE82-F41B-408C-9EF5-B25C1246E849}" type="datetimeFigureOut">
              <a:rPr lang="uk-UA" smtClean="0"/>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Дата 3"/>
          <p:cNvSpPr>
            <a:spLocks noGrp="1"/>
          </p:cNvSpPr>
          <p:nvPr>
            <p:ph type="dt" sz="half" idx="10"/>
          </p:nvPr>
        </p:nvSpPr>
        <p:spPr/>
        <p:txBody>
          <a:bodyPr/>
          <a:lstStyle/>
          <a:p>
            <a:fld id="{CA12BE82-F41B-408C-9EF5-B25C1246E849}" type="datetimeFigureOut">
              <a:rPr lang="uk-UA" smtClean="0"/>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Дата 3"/>
          <p:cNvSpPr>
            <a:spLocks noGrp="1"/>
          </p:cNvSpPr>
          <p:nvPr>
            <p:ph type="dt" sz="half" idx="10"/>
          </p:nvPr>
        </p:nvSpPr>
        <p:spPr/>
        <p:txBody>
          <a:bodyPr/>
          <a:lstStyle/>
          <a:p>
            <a:fld id="{CA12BE82-F41B-408C-9EF5-B25C1246E849}" type="datetimeFigureOut">
              <a:rPr lang="uk-UA" smtClean="0"/>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matchingName="2">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1592500" y="593367"/>
            <a:ext cx="101840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4"/>
          <p:cNvSpPr txBox="1">
            <a:spLocks noGrp="1"/>
          </p:cNvSpPr>
          <p:nvPr>
            <p:ph type="body" idx="1"/>
          </p:nvPr>
        </p:nvSpPr>
        <p:spPr>
          <a:xfrm>
            <a:off x="1258500" y="1509133"/>
            <a:ext cx="10518000" cy="4555200"/>
          </a:xfrm>
          <a:prstGeom prst="rect">
            <a:avLst/>
          </a:prstGeom>
        </p:spPr>
        <p:txBody>
          <a:bodyPr spcFirstLastPara="1" wrap="square" lIns="91425" tIns="91425" rIns="91425" bIns="91425" anchor="t" anchorCtr="0">
            <a:normAutofit/>
          </a:bodyPr>
          <a:lstStyle>
            <a:lvl1pPr marL="609600" lvl="0" indent="-457200">
              <a:spcBef>
                <a:spcPts val="0"/>
              </a:spcBef>
              <a:spcAft>
                <a:spcPts val="0"/>
              </a:spcAft>
              <a:buSzPts val="1800"/>
              <a:buChar char="●"/>
              <a:defRPr/>
            </a:lvl1pPr>
            <a:lvl2pPr marL="1219200" lvl="1" indent="-423545">
              <a:spcBef>
                <a:spcPts val="0"/>
              </a:spcBef>
              <a:spcAft>
                <a:spcPts val="0"/>
              </a:spcAft>
              <a:buSzPts val="1400"/>
              <a:buChar char="○"/>
              <a:defRPr/>
            </a:lvl2pPr>
            <a:lvl3pPr marL="1828800" lvl="2" indent="-423545">
              <a:spcBef>
                <a:spcPts val="0"/>
              </a:spcBef>
              <a:spcAft>
                <a:spcPts val="0"/>
              </a:spcAft>
              <a:buSzPts val="1400"/>
              <a:buChar char="■"/>
              <a:defRPr/>
            </a:lvl3pPr>
            <a:lvl4pPr marL="2438400" lvl="3" indent="-423545">
              <a:spcBef>
                <a:spcPts val="0"/>
              </a:spcBef>
              <a:spcAft>
                <a:spcPts val="0"/>
              </a:spcAft>
              <a:buSzPts val="1400"/>
              <a:buChar char="●"/>
              <a:defRPr/>
            </a:lvl4pPr>
            <a:lvl5pPr marL="3048000" lvl="4" indent="-423545">
              <a:spcBef>
                <a:spcPts val="0"/>
              </a:spcBef>
              <a:spcAft>
                <a:spcPts val="0"/>
              </a:spcAft>
              <a:buSzPts val="1400"/>
              <a:buChar char="○"/>
              <a:defRPr/>
            </a:lvl5pPr>
            <a:lvl6pPr marL="3657600" lvl="5" indent="-423545">
              <a:spcBef>
                <a:spcPts val="0"/>
              </a:spcBef>
              <a:spcAft>
                <a:spcPts val="0"/>
              </a:spcAft>
              <a:buSzPts val="1400"/>
              <a:buChar char="■"/>
              <a:defRPr/>
            </a:lvl6pPr>
            <a:lvl7pPr marL="4267200" lvl="6" indent="-423545">
              <a:spcBef>
                <a:spcPts val="0"/>
              </a:spcBef>
              <a:spcAft>
                <a:spcPts val="0"/>
              </a:spcAft>
              <a:buSzPts val="1400"/>
              <a:buChar char="●"/>
              <a:defRPr/>
            </a:lvl7pPr>
            <a:lvl8pPr marL="4876800" lvl="7" indent="-423545">
              <a:spcBef>
                <a:spcPts val="0"/>
              </a:spcBef>
              <a:spcAft>
                <a:spcPts val="0"/>
              </a:spcAft>
              <a:buSzPts val="1400"/>
              <a:buChar char="○"/>
              <a:defRPr/>
            </a:lvl8pPr>
            <a:lvl9pPr marL="5486400" lvl="8" indent="-423545">
              <a:spcBef>
                <a:spcPts val="0"/>
              </a:spcBef>
              <a:spcAft>
                <a:spcPts val="0"/>
              </a:spcAft>
              <a:buSzPts val="1400"/>
              <a:buChar char="■"/>
              <a:defRPr/>
            </a:lvl9pPr>
          </a:lstStyle>
          <a:p/>
        </p:txBody>
      </p:sp>
      <p:sp>
        <p:nvSpPr>
          <p:cNvPr id="29" name="Google Shape;2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dirty="0"/>
          </a:p>
        </p:txBody>
      </p:sp>
      <p:pic>
        <p:nvPicPr>
          <p:cNvPr id="30" name="Google Shape;30;p4"/>
          <p:cNvPicPr preferRelativeResize="0"/>
          <p:nvPr/>
        </p:nvPicPr>
        <p:blipFill rotWithShape="1">
          <a:blip r:embed="rId2"/>
          <a:srcRect l="37440" t="75444" r="5484" b="11360"/>
          <a:stretch>
            <a:fillRect/>
          </a:stretch>
        </p:blipFill>
        <p:spPr>
          <a:xfrm rot="5400000">
            <a:off x="-3088484" y="2951381"/>
            <a:ext cx="7132199" cy="955235"/>
          </a:xfrm>
          <a:prstGeom prst="rect">
            <a:avLst/>
          </a:prstGeom>
          <a:noFill/>
          <a:ln>
            <a:noFill/>
          </a:ln>
        </p:spPr>
      </p:pic>
      <p:pic>
        <p:nvPicPr>
          <p:cNvPr id="31" name="Google Shape;31;p4"/>
          <p:cNvPicPr preferRelativeResize="0"/>
          <p:nvPr/>
        </p:nvPicPr>
        <p:blipFill>
          <a:blip r:embed="rId3"/>
          <a:stretch>
            <a:fillRect/>
          </a:stretch>
        </p:blipFill>
        <p:spPr>
          <a:xfrm>
            <a:off x="9355400" y="-12"/>
            <a:ext cx="2836600" cy="1485533"/>
          </a:xfrm>
          <a:prstGeom prst="rect">
            <a:avLst/>
          </a:prstGeom>
          <a:noFill/>
          <a:ln>
            <a:noFill/>
          </a:ln>
        </p:spPr>
      </p:pic>
      <p:sp>
        <p:nvSpPr>
          <p:cNvPr id="32" name="Google Shape;32;p4"/>
          <p:cNvSpPr/>
          <p:nvPr/>
        </p:nvSpPr>
        <p:spPr>
          <a:xfrm>
            <a:off x="11707600" y="6217633"/>
            <a:ext cx="281667" cy="171433"/>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33" name="Google Shape;33;p4"/>
          <p:cNvSpPr/>
          <p:nvPr/>
        </p:nvSpPr>
        <p:spPr>
          <a:xfrm>
            <a:off x="11707600" y="6556867"/>
            <a:ext cx="281667" cy="171433"/>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34" name="Google Shape;34;p4"/>
          <p:cNvSpPr txBox="1"/>
          <p:nvPr/>
        </p:nvSpPr>
        <p:spPr>
          <a:xfrm>
            <a:off x="10363700" y="6087933"/>
            <a:ext cx="1412800" cy="42672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200" u="sng">
                <a:solidFill>
                  <a:srgbClr val="4778AE"/>
                </a:solidFill>
              </a:rPr>
              <a:t>www.dsp.gov.ua</a:t>
            </a:r>
            <a:endParaRPr sz="1200" u="sng" dirty="0">
              <a:solidFill>
                <a:srgbClr val="4778AE"/>
              </a:solidFill>
            </a:endParaRPr>
          </a:p>
        </p:txBody>
      </p:sp>
      <p:sp>
        <p:nvSpPr>
          <p:cNvPr id="35" name="Google Shape;35;p4"/>
          <p:cNvSpPr txBox="1"/>
          <p:nvPr/>
        </p:nvSpPr>
        <p:spPr>
          <a:xfrm>
            <a:off x="10363700" y="6427167"/>
            <a:ext cx="1592400" cy="42672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200" u="sng">
                <a:solidFill>
                  <a:srgbClr val="4778AE"/>
                </a:solidFill>
              </a:rPr>
              <a:t>www.pratsia.in.ua</a:t>
            </a:r>
            <a:endParaRPr sz="1200" u="sng" dirty="0">
              <a:solidFill>
                <a:srgbClr val="4778AE"/>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Дата 3"/>
          <p:cNvSpPr>
            <a:spLocks noGrp="1"/>
          </p:cNvSpPr>
          <p:nvPr>
            <p:ph type="dt" sz="half" idx="10"/>
          </p:nvPr>
        </p:nvSpPr>
        <p:spPr/>
        <p:txBody>
          <a:bodyPr/>
          <a:lstStyle/>
          <a:p>
            <a:fld id="{CA12BE82-F41B-408C-9EF5-B25C1246E849}" type="datetimeFigureOut">
              <a:rPr lang="uk-UA" smtClean="0"/>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endParaRPr lang="ru-RU" smtClean="0"/>
          </a:p>
        </p:txBody>
      </p:sp>
      <p:sp>
        <p:nvSpPr>
          <p:cNvPr id="4" name="Дата 3"/>
          <p:cNvSpPr>
            <a:spLocks noGrp="1"/>
          </p:cNvSpPr>
          <p:nvPr>
            <p:ph type="dt" sz="half" idx="10"/>
          </p:nvPr>
        </p:nvSpPr>
        <p:spPr/>
        <p:txBody>
          <a:bodyPr/>
          <a:lstStyle/>
          <a:p>
            <a:fld id="{CA12BE82-F41B-408C-9EF5-B25C1246E849}" type="datetimeFigureOut">
              <a:rPr lang="uk-UA" smtClean="0"/>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5" name="Дата 4"/>
          <p:cNvSpPr>
            <a:spLocks noGrp="1"/>
          </p:cNvSpPr>
          <p:nvPr>
            <p:ph type="dt" sz="half" idx="10"/>
          </p:nvPr>
        </p:nvSpPr>
        <p:spPr/>
        <p:txBody>
          <a:bodyPr/>
          <a:lstStyle/>
          <a:p>
            <a:fld id="{CA12BE82-F41B-408C-9EF5-B25C1246E849}" type="datetimeFigureOut">
              <a:rPr lang="uk-UA" smtClean="0"/>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7" name="Дата 6"/>
          <p:cNvSpPr>
            <a:spLocks noGrp="1"/>
          </p:cNvSpPr>
          <p:nvPr>
            <p:ph type="dt" sz="half" idx="10"/>
          </p:nvPr>
        </p:nvSpPr>
        <p:spPr/>
        <p:txBody>
          <a:bodyPr/>
          <a:lstStyle/>
          <a:p>
            <a:fld id="{CA12BE82-F41B-408C-9EF5-B25C1246E849}" type="datetimeFigureOut">
              <a:rPr lang="uk-UA" smtClean="0"/>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CA12BE82-F41B-408C-9EF5-B25C1246E849}" type="datetimeFigureOut">
              <a:rPr lang="uk-UA" smtClean="0"/>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A12BE82-F41B-408C-9EF5-B25C1246E849}" type="datetimeFigureOut">
              <a:rPr lang="uk-UA" smtClean="0"/>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5" name="Дата 4"/>
          <p:cNvSpPr>
            <a:spLocks noGrp="1"/>
          </p:cNvSpPr>
          <p:nvPr>
            <p:ph type="dt" sz="half" idx="10"/>
          </p:nvPr>
        </p:nvSpPr>
        <p:spPr/>
        <p:txBody>
          <a:bodyPr/>
          <a:lstStyle/>
          <a:p>
            <a:fld id="{CA12BE82-F41B-408C-9EF5-B25C1246E849}" type="datetimeFigureOut">
              <a:rPr lang="uk-UA" smtClean="0"/>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5" name="Дата 4"/>
          <p:cNvSpPr>
            <a:spLocks noGrp="1"/>
          </p:cNvSpPr>
          <p:nvPr>
            <p:ph type="dt" sz="half" idx="10"/>
          </p:nvPr>
        </p:nvSpPr>
        <p:spPr/>
        <p:txBody>
          <a:bodyPr/>
          <a:lstStyle/>
          <a:p>
            <a:fld id="{CA12BE82-F41B-408C-9EF5-B25C1246E849}" type="datetimeFigureOut">
              <a:rPr lang="uk-UA" smtClean="0"/>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5FF980D-6E6D-4791-AC85-58582282926D}" type="slidenum">
              <a:rPr lang="uk-UA" smtClean="0"/>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12BE82-F41B-408C-9EF5-B25C1246E849}" type="datetimeFigureOut">
              <a:rPr lang="uk-UA" smtClean="0"/>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F980D-6E6D-4791-AC85-58582282926D}" type="slidenum">
              <a:rPr lang="uk-UA" smtClean="0"/>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1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6858000"/>
          </a:xfrm>
          <a:prstGeom prst="rect">
            <a:avLst/>
          </a:prstGeom>
          <a:solidFill>
            <a:srgbClr val="006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uk-UA" sz="1400" b="1" dirty="0">
              <a:latin typeface="Open Sans" panose="020B0604020202020204" charset="0"/>
              <a:ea typeface="Open Sans" panose="020B0604020202020204" charset="0"/>
              <a:cs typeface="Open Sans" panose="020B0604020202020204" charset="0"/>
              <a:sym typeface="Rubik" panose="02000604000000020004"/>
            </a:endParaRPr>
          </a:p>
        </p:txBody>
      </p:sp>
      <p:pic>
        <p:nvPicPr>
          <p:cNvPr id="6" name="Рисунок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619626" y="350839"/>
            <a:ext cx="2952751" cy="1057275"/>
          </a:xfrm>
          <a:prstGeom prst="rect">
            <a:avLst/>
          </a:prstGeom>
        </p:spPr>
      </p:pic>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91801"/>
            <a:ext cx="12192000" cy="1383796"/>
          </a:xfrm>
          <a:prstGeom prst="rect">
            <a:avLst/>
          </a:prstGeom>
        </p:spPr>
      </p:pic>
      <p:sp>
        <p:nvSpPr>
          <p:cNvPr id="9" name="Google Shape;611;p112"/>
          <p:cNvSpPr txBox="1"/>
          <p:nvPr/>
        </p:nvSpPr>
        <p:spPr>
          <a:xfrm>
            <a:off x="1004000" y="6082163"/>
            <a:ext cx="10184000" cy="669271"/>
          </a:xfrm>
          <a:prstGeom prst="rect">
            <a:avLst/>
          </a:prstGeom>
        </p:spPr>
        <p:txBody>
          <a:bodyPr spcFirstLastPara="1" vert="horz" wrap="square" lIns="121900" tIns="121900" rIns="121900" bIns="12190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Bef>
                <a:spcPts val="0"/>
              </a:spcBef>
              <a:buClr>
                <a:schemeClr val="dk1"/>
              </a:buClr>
              <a:buSzPct val="38000"/>
            </a:pPr>
            <a:r>
              <a:rPr lang="uk-UA" altLang="ru-RU" sz="1800" dirty="0">
                <a:solidFill>
                  <a:schemeClr val="bg1"/>
                </a:solidFill>
                <a:latin typeface="Times New Roman" panose="02020603050405020304" charset="0"/>
                <a:ea typeface="Open Sans" panose="020B0604020202020204" charset="0"/>
                <a:cs typeface="Times New Roman" panose="02020603050405020304" charset="0"/>
              </a:rPr>
              <a:t>вересень 2026 року</a:t>
            </a:r>
            <a:endParaRPr lang="uk-UA" altLang="ru-RU" sz="1800" dirty="0">
              <a:solidFill>
                <a:schemeClr val="bg1"/>
              </a:solidFill>
              <a:latin typeface="Times New Roman" panose="02020603050405020304" charset="0"/>
              <a:ea typeface="Open Sans" panose="020B0604020202020204" charset="0"/>
              <a:cs typeface="Times New Roman" panose="02020603050405020304" charset="0"/>
            </a:endParaRPr>
          </a:p>
        </p:txBody>
      </p:sp>
      <p:sp>
        <p:nvSpPr>
          <p:cNvPr id="2" name="TextBox 1"/>
          <p:cNvSpPr txBox="1"/>
          <p:nvPr/>
        </p:nvSpPr>
        <p:spPr>
          <a:xfrm>
            <a:off x="1003935" y="1521460"/>
            <a:ext cx="10426065" cy="1131570"/>
          </a:xfrm>
          <a:prstGeom prst="rect">
            <a:avLst/>
          </a:prstGeom>
          <a:noFill/>
        </p:spPr>
        <p:txBody>
          <a:bodyPr wrap="square" rtlCol="0">
            <a:noAutofit/>
          </a:bodyPr>
          <a:lstStyle/>
          <a:p>
            <a:pPr algn="ctr"/>
            <a:r>
              <a:rPr lang="uk-UA" sz="3735" b="1" dirty="0">
                <a:solidFill>
                  <a:schemeClr val="bg1"/>
                </a:solidFill>
                <a:latin typeface="Times New Roman" panose="02020603050405020304" charset="0"/>
                <a:ea typeface="Open Sans" panose="020B0604020202020204" charset="0"/>
                <a:cs typeface="Times New Roman" panose="02020603050405020304" charset="0"/>
              </a:rPr>
              <a:t>Кадровий документообіг в умовах воєнного </a:t>
            </a:r>
            <a:r>
              <a:rPr lang="ru-RU" sz="3735" b="1" dirty="0">
                <a:solidFill>
                  <a:schemeClr val="bg1"/>
                </a:solidFill>
                <a:latin typeface="Times New Roman" panose="02020603050405020304" charset="0"/>
                <a:ea typeface="Open Sans" panose="020B0604020202020204" charset="0"/>
                <a:cs typeface="Times New Roman" panose="02020603050405020304" charset="0"/>
              </a:rPr>
              <a:t>стану</a:t>
            </a:r>
            <a:endParaRPr lang="ru-RU" sz="3735" b="1" dirty="0">
              <a:solidFill>
                <a:schemeClr val="bg1"/>
              </a:solidFill>
              <a:latin typeface="Times New Roman" panose="02020603050405020304" charset="0"/>
              <a:ea typeface="Open Sans" panose="020B0604020202020204" charset="0"/>
              <a:cs typeface="Times New Roman" panose="02020603050405020304" charset="0"/>
            </a:endParaRPr>
          </a:p>
          <a:p>
            <a:pPr algn="ctr"/>
            <a:endParaRPr lang="uk-UA" sz="2665" b="1" dirty="0">
              <a:solidFill>
                <a:schemeClr val="bg1"/>
              </a:solidFill>
              <a:latin typeface="Open Sans" panose="020B0604020202020204" charset="0"/>
              <a:ea typeface="Open Sans" panose="020B0604020202020204" charset="0"/>
              <a:cs typeface="Open Sans" panose="020B0604020202020204" charset="0"/>
            </a:endParaRPr>
          </a:p>
          <a:p>
            <a:pPr algn="ctr"/>
            <a:r>
              <a:rPr lang="uk-UA" sz="2400" dirty="0">
                <a:solidFill>
                  <a:schemeClr val="bg1"/>
                </a:solidFill>
                <a:latin typeface="Times New Roman" panose="02020603050405020304" charset="0"/>
                <a:ea typeface="Open Sans" panose="020B0604020202020204" charset="0"/>
                <a:cs typeface="Times New Roman" panose="02020603050405020304" charset="0"/>
                <a:sym typeface="+mn-ea"/>
              </a:rPr>
              <a:t>Заступниця директора департаменту з питань праці - начальниця відділу з питань трудових відносин</a:t>
            </a:r>
            <a:endParaRPr lang="uk-UA" sz="2400" dirty="0">
              <a:solidFill>
                <a:schemeClr val="bg1"/>
              </a:solidFill>
              <a:latin typeface="Times New Roman" panose="02020603050405020304" charset="0"/>
              <a:ea typeface="Open Sans" panose="020B0604020202020204" charset="0"/>
              <a:cs typeface="Times New Roman" panose="02020603050405020304" charset="0"/>
              <a:sym typeface="+mn-ea"/>
            </a:endParaRPr>
          </a:p>
          <a:p>
            <a:pPr algn="ctr"/>
            <a:endParaRPr lang="uk-UA" sz="2400" dirty="0">
              <a:solidFill>
                <a:schemeClr val="bg1"/>
              </a:solidFill>
              <a:latin typeface="Times New Roman" panose="02020603050405020304" charset="0"/>
              <a:ea typeface="Open Sans" panose="020B0604020202020204" charset="0"/>
              <a:cs typeface="Times New Roman" panose="02020603050405020304" charset="0"/>
              <a:sym typeface="+mn-ea"/>
            </a:endParaRPr>
          </a:p>
          <a:p>
            <a:pPr algn="ctr"/>
            <a:r>
              <a:rPr lang="uk-UA" sz="2400" dirty="0">
                <a:solidFill>
                  <a:schemeClr val="bg1"/>
                </a:solidFill>
                <a:latin typeface="Times New Roman" panose="02020603050405020304" charset="0"/>
                <a:ea typeface="Open Sans" panose="020B0604020202020204" charset="0"/>
                <a:cs typeface="Times New Roman" panose="02020603050405020304" charset="0"/>
                <a:sym typeface="+mn-ea"/>
              </a:rPr>
              <a:t>САТАНІНА ОКСАНА ОЛЕКСІЇВНА</a:t>
            </a:r>
            <a:endParaRPr lang="ru-RU" sz="2400" dirty="0">
              <a:solidFill>
                <a:schemeClr val="bg1"/>
              </a:solidFill>
              <a:latin typeface="Open Sans" panose="020B0604020202020204" charset="0"/>
              <a:ea typeface="Open Sans" panose="020B0604020202020204" charset="0"/>
              <a:cs typeface="Open Sans" panose="020B0604020202020204" charset="0"/>
            </a:endParaRPr>
          </a:p>
          <a:p>
            <a:endParaRPr lang="uk-UA"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0" y="0"/>
            <a:ext cx="12185521"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0" y="0"/>
            <a:ext cx="12185522"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1"/>
          <a:stretch>
            <a:fillRect/>
          </a:stretch>
        </p:blipFill>
        <p:spPr>
          <a:xfrm>
            <a:off x="0" y="0"/>
            <a:ext cx="12185521"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1099732" y="248821"/>
            <a:ext cx="9105900" cy="995045"/>
          </a:xfrm>
          <a:prstGeom prst="rect">
            <a:avLst/>
          </a:prstGeom>
          <a:noFill/>
        </p:spPr>
        <p:txBody>
          <a:bodyPr wrap="square" rtlCol="0">
            <a:spAutoFit/>
          </a:bodyPr>
          <a:lstStyle/>
          <a:p>
            <a:r>
              <a:rPr lang="ru-RU"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Порядок </a:t>
            </a:r>
            <a:r>
              <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впровадження електронного документообігу у сфері трудових відносин</a:t>
            </a:r>
            <a:r>
              <a:rPr lang="uk-UA" sz="2935" b="1" dirty="0" smtClean="0">
                <a:solidFill>
                  <a:schemeClr val="accent1">
                    <a:lumMod val="50000"/>
                  </a:schemeClr>
                </a:solidFill>
                <a:latin typeface="Open Sans" panose="020B0604020202020204" charset="0"/>
                <a:ea typeface="Open Sans" panose="020B0604020202020204" charset="0"/>
                <a:cs typeface="Open Sans" panose="020B0604020202020204" charset="0"/>
              </a:rPr>
              <a:t> </a:t>
            </a:r>
            <a:endParaRPr lang="uk-UA" sz="2935"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1244425" y="1942312"/>
            <a:ext cx="9938583" cy="2245360"/>
          </a:xfrm>
          <a:prstGeom prst="rect">
            <a:avLst/>
          </a:prstGeom>
          <a:noFill/>
        </p:spPr>
        <p:txBody>
          <a:bodyPr wrap="square" rtlCol="0">
            <a:spAutoFit/>
          </a:bodyPr>
          <a:lstStyle/>
          <a:p>
            <a:pPr algn="just"/>
            <a:r>
              <a:rPr lang="uk-UA" sz="2800" dirty="0" smtClean="0">
                <a:solidFill>
                  <a:srgbClr val="002060"/>
                </a:solidFill>
                <a:latin typeface="Times New Roman" panose="02020603050405020304" charset="0"/>
                <a:cs typeface="Times New Roman" panose="02020603050405020304" charset="0"/>
              </a:rPr>
              <a:t>У випадках, коли відносно документів, віднесених до Переліку, передбачено проставлення особистого підпису визначеної законодавством про працю, зокрема про охорону праці особи, накладається </a:t>
            </a:r>
            <a:r>
              <a:rPr lang="uk-UA" sz="2800" b="1" dirty="0" smtClean="0">
                <a:solidFill>
                  <a:srgbClr val="002060"/>
                </a:solidFill>
                <a:latin typeface="Times New Roman" panose="02020603050405020304" charset="0"/>
                <a:cs typeface="Times New Roman" panose="02020603050405020304" charset="0"/>
              </a:rPr>
              <a:t>електронний підпис</a:t>
            </a:r>
            <a:r>
              <a:rPr lang="uk-UA" sz="2800" dirty="0" smtClean="0">
                <a:solidFill>
                  <a:srgbClr val="002060"/>
                </a:solidFill>
                <a:latin typeface="Times New Roman" panose="02020603050405020304" charset="0"/>
                <a:cs typeface="Times New Roman" panose="02020603050405020304" charset="0"/>
              </a:rPr>
              <a:t>, що базується на кваліфікованому сертифікаті електронного підпису такої особи.</a:t>
            </a:r>
            <a:endParaRPr lang="uk-UA" sz="2800" dirty="0">
              <a:solidFill>
                <a:srgbClr val="002060"/>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1099732" y="316088"/>
            <a:ext cx="9105900" cy="645160"/>
          </a:xfrm>
          <a:prstGeom prst="rect">
            <a:avLst/>
          </a:prstGeom>
          <a:noFill/>
        </p:spPr>
        <p:txBody>
          <a:bodyPr wrap="square" rtlCol="0">
            <a:spAutoFit/>
          </a:bodyPr>
          <a:lstStyle/>
          <a:p>
            <a:r>
              <a:rPr lang="uk-UA" sz="36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Типові помилки</a:t>
            </a:r>
            <a:endParaRPr lang="uk-UA" sz="36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endParaRPr>
          </a:p>
        </p:txBody>
      </p:sp>
      <p:sp>
        <p:nvSpPr>
          <p:cNvPr id="3" name="TextBox 2"/>
          <p:cNvSpPr txBox="1"/>
          <p:nvPr/>
        </p:nvSpPr>
        <p:spPr>
          <a:xfrm>
            <a:off x="1166999" y="1754575"/>
            <a:ext cx="10528913" cy="3784600"/>
          </a:xfrm>
          <a:prstGeom prst="rect">
            <a:avLst/>
          </a:prstGeom>
          <a:noFill/>
        </p:spPr>
        <p:txBody>
          <a:bodyPr wrap="square" rtlCol="0">
            <a:spAutoFit/>
          </a:bodyPr>
          <a:lstStyle/>
          <a:p>
            <a:endParaRPr lang="uk-UA" sz="2400" b="1" dirty="0" smtClean="0">
              <a:solidFill>
                <a:srgbClr val="002060"/>
              </a:solidFill>
              <a:latin typeface="Times New Roman" panose="02020603050405020304" charset="0"/>
              <a:cs typeface="Times New Roman" panose="02020603050405020304" charset="0"/>
            </a:endParaRPr>
          </a:p>
          <a:p>
            <a:r>
              <a:rPr lang="uk-UA" sz="2400" b="1" dirty="0" smtClean="0">
                <a:solidFill>
                  <a:srgbClr val="002060"/>
                </a:solidFill>
                <a:latin typeface="Times New Roman" panose="02020603050405020304" charset="0"/>
                <a:cs typeface="Times New Roman" panose="02020603050405020304" charset="0"/>
              </a:rPr>
              <a:t>Найчастіше роботодавці допускають такі помилки</a:t>
            </a:r>
            <a:r>
              <a:rPr lang="uk-UA" sz="2400" dirty="0" smtClean="0">
                <a:solidFill>
                  <a:srgbClr val="002060"/>
                </a:solidFill>
                <a:latin typeface="Times New Roman" panose="02020603050405020304" charset="0"/>
                <a:cs typeface="Times New Roman" panose="02020603050405020304" charset="0"/>
              </a:rPr>
              <a:t>:</a:t>
            </a:r>
            <a:endParaRPr lang="uk-UA" sz="2400" dirty="0" smtClean="0">
              <a:solidFill>
                <a:srgbClr val="002060"/>
              </a:solidFill>
              <a:latin typeface="Times New Roman" panose="02020603050405020304" charset="0"/>
              <a:cs typeface="Times New Roman" panose="02020603050405020304" charset="0"/>
            </a:endParaRPr>
          </a:p>
          <a:p>
            <a:endParaRPr lang="uk-UA" sz="2400"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400" dirty="0" smtClean="0">
                <a:solidFill>
                  <a:srgbClr val="002060"/>
                </a:solidFill>
                <a:latin typeface="Times New Roman" panose="02020603050405020304" charset="0"/>
                <a:cs typeface="Times New Roman" panose="02020603050405020304" charset="0"/>
              </a:rPr>
              <a:t>не зазначають період роботи, за який надається щорічна відпустка;</a:t>
            </a:r>
            <a:endParaRPr lang="uk-UA" sz="2400"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400" dirty="0" smtClean="0">
                <a:solidFill>
                  <a:srgbClr val="002060"/>
                </a:solidFill>
                <a:latin typeface="Times New Roman" panose="02020603050405020304" charset="0"/>
                <a:cs typeface="Times New Roman" panose="02020603050405020304" charset="0"/>
              </a:rPr>
              <a:t>неправильно визначають тривалість відпустки;</a:t>
            </a:r>
            <a:endParaRPr lang="uk-UA" sz="2400"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400" dirty="0" smtClean="0">
                <a:solidFill>
                  <a:srgbClr val="002060"/>
                </a:solidFill>
                <a:latin typeface="Times New Roman" panose="02020603050405020304" charset="0"/>
                <a:cs typeface="Times New Roman" panose="02020603050405020304" charset="0"/>
              </a:rPr>
              <a:t>видають наказ після початку відпустки;</a:t>
            </a:r>
            <a:endParaRPr lang="uk-UA" sz="2400"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400" dirty="0" smtClean="0">
                <a:solidFill>
                  <a:srgbClr val="002060"/>
                </a:solidFill>
                <a:latin typeface="Times New Roman" panose="02020603050405020304" charset="0"/>
                <a:cs typeface="Times New Roman" panose="02020603050405020304" charset="0"/>
              </a:rPr>
              <a:t>не враховують поділ відпустки на частини;</a:t>
            </a:r>
            <a:endParaRPr lang="uk-UA" sz="2400"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400" dirty="0" smtClean="0">
                <a:solidFill>
                  <a:srgbClr val="002060"/>
                </a:solidFill>
                <a:latin typeface="Times New Roman" panose="02020603050405020304" charset="0"/>
                <a:cs typeface="Times New Roman" panose="02020603050405020304" charset="0"/>
              </a:rPr>
              <a:t>не оформлюють належним чином відкликання з відпустки чи її перенесення;</a:t>
            </a:r>
            <a:endParaRPr lang="uk-UA" sz="2400"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400" dirty="0" smtClean="0">
                <a:solidFill>
                  <a:srgbClr val="002060"/>
                </a:solidFill>
                <a:latin typeface="Times New Roman" panose="02020603050405020304" charset="0"/>
                <a:cs typeface="Times New Roman" panose="02020603050405020304" charset="0"/>
              </a:rPr>
              <a:t>не передають наказ до бухгалтерії вчасно, що призводить до порушення строків виплати зарплати за час відпустки</a:t>
            </a:r>
            <a:r>
              <a:rPr lang="ru-RU" sz="2400" dirty="0" smtClean="0">
                <a:solidFill>
                  <a:srgbClr val="002060"/>
                </a:solidFill>
                <a:latin typeface="Times New Roman" panose="02020603050405020304" charset="0"/>
                <a:cs typeface="Times New Roman" panose="02020603050405020304" charset="0"/>
              </a:rPr>
              <a:t>.</a:t>
            </a:r>
            <a:endParaRPr lang="uk-UA" sz="2400" dirty="0">
              <a:solidFill>
                <a:srgbClr val="002060"/>
              </a:solidFill>
              <a:latin typeface="Times New Roman" panose="02020603050405020304" charset="0"/>
              <a:cs typeface="Times New Roman" panose="02020603050405020304" charset="0"/>
            </a:endParaRPr>
          </a:p>
        </p:txBody>
      </p:sp>
      <p:sp>
        <p:nvSpPr>
          <p:cNvPr id="4" name="TextBox 3"/>
          <p:cNvSpPr txBox="1"/>
          <p:nvPr/>
        </p:nvSpPr>
        <p:spPr>
          <a:xfrm>
            <a:off x="1099732" y="857381"/>
            <a:ext cx="9105900" cy="995045"/>
          </a:xfrm>
          <a:prstGeom prst="rect">
            <a:avLst/>
          </a:prstGeom>
          <a:noFill/>
        </p:spPr>
        <p:txBody>
          <a:bodyPr wrap="square" rtlCol="0">
            <a:spAutoFit/>
          </a:bodyPr>
          <a:lstStyle/>
          <a:p>
            <a:endPar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endParaRPr>
          </a:p>
          <a:p>
            <a:r>
              <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Наказ про відпустки</a:t>
            </a:r>
            <a:endPar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1099732" y="316088"/>
            <a:ext cx="9105900" cy="645160"/>
          </a:xfrm>
          <a:prstGeom prst="rect">
            <a:avLst/>
          </a:prstGeom>
          <a:noFill/>
        </p:spPr>
        <p:txBody>
          <a:bodyPr wrap="square" rtlCol="0">
            <a:spAutoFit/>
          </a:bodyPr>
          <a:lstStyle/>
          <a:p>
            <a:r>
              <a:rPr lang="uk-UA" sz="36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Типові помилки</a:t>
            </a:r>
            <a:endParaRPr lang="uk-UA" sz="36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endParaRPr>
          </a:p>
        </p:txBody>
      </p:sp>
      <p:sp>
        <p:nvSpPr>
          <p:cNvPr id="3" name="TextBox 2"/>
          <p:cNvSpPr txBox="1"/>
          <p:nvPr/>
        </p:nvSpPr>
        <p:spPr>
          <a:xfrm>
            <a:off x="1099732" y="1555529"/>
            <a:ext cx="10528913" cy="4872355"/>
          </a:xfrm>
          <a:prstGeom prst="rect">
            <a:avLst/>
          </a:prstGeom>
          <a:noFill/>
        </p:spPr>
        <p:txBody>
          <a:bodyPr wrap="square" rtlCol="0">
            <a:spAutoFit/>
          </a:bodyPr>
          <a:lstStyle/>
          <a:p>
            <a:endParaRPr lang="uk-UA" sz="2265" b="1" dirty="0" smtClean="0">
              <a:solidFill>
                <a:srgbClr val="002060"/>
              </a:solidFill>
              <a:latin typeface="Times New Roman" panose="02020603050405020304" charset="0"/>
              <a:cs typeface="Times New Roman" panose="02020603050405020304" charset="0"/>
            </a:endParaRPr>
          </a:p>
          <a:p>
            <a:r>
              <a:rPr lang="uk-UA" sz="2265" b="1" dirty="0" smtClean="0">
                <a:solidFill>
                  <a:srgbClr val="002060"/>
                </a:solidFill>
                <a:latin typeface="Times New Roman" panose="02020603050405020304" charset="0"/>
                <a:cs typeface="Times New Roman" panose="02020603050405020304" charset="0"/>
              </a:rPr>
              <a:t>Під час оформлення наказів про прийняття на роботу найчастіше допускаються такі помилки</a:t>
            </a:r>
            <a:r>
              <a:rPr lang="uk-UA" sz="2265" dirty="0" smtClean="0">
                <a:solidFill>
                  <a:srgbClr val="002060"/>
                </a:solidFill>
                <a:latin typeface="Times New Roman" panose="02020603050405020304" charset="0"/>
                <a:cs typeface="Times New Roman" panose="02020603050405020304" charset="0"/>
              </a:rPr>
              <a:t>:</a:t>
            </a:r>
            <a:endParaRPr lang="uk-UA" sz="2265" dirty="0" smtClean="0">
              <a:solidFill>
                <a:srgbClr val="002060"/>
              </a:solidFill>
              <a:latin typeface="Times New Roman" panose="02020603050405020304" charset="0"/>
              <a:cs typeface="Times New Roman" panose="02020603050405020304" charset="0"/>
            </a:endParaRPr>
          </a:p>
          <a:p>
            <a:endParaRPr lang="uk-UA" sz="1600"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265" dirty="0" smtClean="0">
                <a:solidFill>
                  <a:srgbClr val="002060"/>
                </a:solidFill>
                <a:latin typeface="Times New Roman" panose="02020603050405020304" charset="0"/>
                <a:cs typeface="Times New Roman" panose="02020603050405020304" charset="0"/>
              </a:rPr>
              <a:t>відсутня дата початку роботи;</a:t>
            </a:r>
            <a:endParaRPr lang="uk-UA" sz="226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265" dirty="0" smtClean="0">
                <a:solidFill>
                  <a:srgbClr val="002060"/>
                </a:solidFill>
                <a:latin typeface="Times New Roman" panose="02020603050405020304" charset="0"/>
                <a:cs typeface="Times New Roman" panose="02020603050405020304" charset="0"/>
              </a:rPr>
              <a:t>неправильно визначено вид трудового договору;</a:t>
            </a:r>
            <a:endParaRPr lang="uk-UA" sz="226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265" dirty="0" smtClean="0">
                <a:solidFill>
                  <a:srgbClr val="002060"/>
                </a:solidFill>
                <a:latin typeface="Times New Roman" panose="02020603050405020304" charset="0"/>
                <a:cs typeface="Times New Roman" panose="02020603050405020304" charset="0"/>
              </a:rPr>
              <a:t>не зазначено структурний підрозділ або посаду;</a:t>
            </a:r>
            <a:endParaRPr lang="uk-UA" sz="226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265" dirty="0" smtClean="0">
                <a:solidFill>
                  <a:srgbClr val="002060"/>
                </a:solidFill>
                <a:latin typeface="Times New Roman" panose="02020603050405020304" charset="0"/>
                <a:cs typeface="Times New Roman" panose="02020603050405020304" charset="0"/>
              </a:rPr>
              <a:t>посада не відповідає Класифікатору професій або штатному розпису;</a:t>
            </a:r>
            <a:endParaRPr lang="uk-UA" sz="226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265" dirty="0" smtClean="0">
                <a:solidFill>
                  <a:srgbClr val="002060"/>
                </a:solidFill>
                <a:latin typeface="Times New Roman" panose="02020603050405020304" charset="0"/>
                <a:cs typeface="Times New Roman" panose="02020603050405020304" charset="0"/>
              </a:rPr>
              <a:t>встановлено випробування категоріям працівників, для яких воно не допускається (крім випадків, передбачених законодавством під час воєнного стану);</a:t>
            </a:r>
            <a:endParaRPr lang="uk-UA" sz="226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265" dirty="0" smtClean="0">
                <a:solidFill>
                  <a:srgbClr val="002060"/>
                </a:solidFill>
                <a:latin typeface="Times New Roman" panose="02020603050405020304" charset="0"/>
                <a:cs typeface="Times New Roman" panose="02020603050405020304" charset="0"/>
              </a:rPr>
              <a:t>працівника допущено до роботи до подання повідомлення до податкового органу;</a:t>
            </a:r>
            <a:endParaRPr lang="uk-UA" sz="226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265" dirty="0" smtClean="0">
                <a:solidFill>
                  <a:srgbClr val="002060"/>
                </a:solidFill>
                <a:latin typeface="Times New Roman" panose="02020603050405020304" charset="0"/>
                <a:cs typeface="Times New Roman" panose="02020603050405020304" charset="0"/>
              </a:rPr>
              <a:t>наказ оформлено після фактичного початку роботи</a:t>
            </a:r>
            <a:r>
              <a:rPr lang="ru-RU" sz="2265" dirty="0" smtClean="0">
                <a:solidFill>
                  <a:srgbClr val="002060"/>
                </a:solidFill>
                <a:latin typeface="Times New Roman" panose="02020603050405020304" charset="0"/>
                <a:cs typeface="Times New Roman" panose="02020603050405020304" charset="0"/>
              </a:rPr>
              <a:t>.</a:t>
            </a:r>
            <a:endParaRPr lang="uk-UA" sz="2265" dirty="0">
              <a:solidFill>
                <a:srgbClr val="002060"/>
              </a:solidFill>
              <a:latin typeface="Times New Roman" panose="02020603050405020304" charset="0"/>
              <a:cs typeface="Times New Roman" panose="02020603050405020304" charset="0"/>
            </a:endParaRPr>
          </a:p>
        </p:txBody>
      </p:sp>
      <p:sp>
        <p:nvSpPr>
          <p:cNvPr id="4" name="TextBox 3"/>
          <p:cNvSpPr txBox="1"/>
          <p:nvPr/>
        </p:nvSpPr>
        <p:spPr>
          <a:xfrm>
            <a:off x="1099820" y="1064260"/>
            <a:ext cx="9105900" cy="492125"/>
          </a:xfrm>
          <a:prstGeom prst="rect">
            <a:avLst/>
          </a:prstGeom>
          <a:noFill/>
        </p:spPr>
        <p:txBody>
          <a:bodyPr wrap="square" rtlCol="0">
            <a:noAutofit/>
          </a:bodyPr>
          <a:lstStyle/>
          <a:p>
            <a:r>
              <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Наказ про прийняття на роботу</a:t>
            </a:r>
            <a:endPar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1099732" y="316088"/>
            <a:ext cx="9105900" cy="645160"/>
          </a:xfrm>
          <a:prstGeom prst="rect">
            <a:avLst/>
          </a:prstGeom>
          <a:noFill/>
        </p:spPr>
        <p:txBody>
          <a:bodyPr wrap="square" rtlCol="0">
            <a:spAutoFit/>
          </a:bodyPr>
          <a:lstStyle/>
          <a:p>
            <a:r>
              <a:rPr lang="uk-UA" sz="36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Типові помилки</a:t>
            </a:r>
            <a:endParaRPr lang="uk-UA" sz="36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endParaRPr>
          </a:p>
        </p:txBody>
      </p:sp>
      <p:sp>
        <p:nvSpPr>
          <p:cNvPr id="3" name="TextBox 2"/>
          <p:cNvSpPr txBox="1"/>
          <p:nvPr/>
        </p:nvSpPr>
        <p:spPr>
          <a:xfrm>
            <a:off x="1099732" y="2127292"/>
            <a:ext cx="10528913" cy="4038600"/>
          </a:xfrm>
          <a:prstGeom prst="rect">
            <a:avLst/>
          </a:prstGeom>
          <a:noFill/>
        </p:spPr>
        <p:txBody>
          <a:bodyPr wrap="square" rtlCol="0">
            <a:spAutoFit/>
          </a:bodyPr>
          <a:lstStyle/>
          <a:p>
            <a:r>
              <a:rPr lang="uk-UA" sz="2135" b="1" dirty="0">
                <a:solidFill>
                  <a:srgbClr val="002060"/>
                </a:solidFill>
                <a:latin typeface="Times New Roman" panose="02020603050405020304" charset="0"/>
                <a:cs typeface="Times New Roman" panose="02020603050405020304" charset="0"/>
              </a:rPr>
              <a:t>Найпоширенішими порушеннями є</a:t>
            </a:r>
            <a:r>
              <a:rPr lang="uk-UA" sz="2135" b="1" dirty="0" smtClean="0">
                <a:solidFill>
                  <a:srgbClr val="002060"/>
                </a:solidFill>
                <a:latin typeface="Times New Roman" panose="02020603050405020304" charset="0"/>
                <a:cs typeface="Times New Roman" panose="02020603050405020304" charset="0"/>
              </a:rPr>
              <a:t>:</a:t>
            </a:r>
            <a:endParaRPr lang="uk-UA" sz="2135" b="1" dirty="0" smtClean="0">
              <a:solidFill>
                <a:srgbClr val="002060"/>
              </a:solidFill>
              <a:latin typeface="Times New Roman" panose="02020603050405020304" charset="0"/>
              <a:cs typeface="Times New Roman" panose="02020603050405020304" charset="0"/>
            </a:endParaRPr>
          </a:p>
          <a:p>
            <a:endParaRPr lang="uk-UA" sz="213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135" dirty="0" smtClean="0">
                <a:solidFill>
                  <a:srgbClr val="002060"/>
                </a:solidFill>
                <a:latin typeface="Times New Roman" panose="02020603050405020304" charset="0"/>
                <a:cs typeface="Times New Roman" panose="02020603050405020304" charset="0"/>
              </a:rPr>
              <a:t>відсутність </a:t>
            </a:r>
            <a:r>
              <a:rPr lang="uk-UA" sz="2135" dirty="0">
                <a:solidFill>
                  <a:srgbClr val="002060"/>
                </a:solidFill>
                <a:latin typeface="Times New Roman" panose="02020603050405020304" charset="0"/>
                <a:cs typeface="Times New Roman" panose="02020603050405020304" charset="0"/>
              </a:rPr>
              <a:t>доказів вчинення дисциплінарного проступку</a:t>
            </a:r>
            <a:r>
              <a:rPr lang="uk-UA" sz="2135" dirty="0" smtClean="0">
                <a:solidFill>
                  <a:srgbClr val="002060"/>
                </a:solidFill>
                <a:latin typeface="Times New Roman" panose="02020603050405020304" charset="0"/>
                <a:cs typeface="Times New Roman" panose="02020603050405020304" charset="0"/>
              </a:rPr>
              <a:t>;</a:t>
            </a:r>
            <a:endParaRPr lang="uk-UA" sz="213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135" dirty="0" smtClean="0">
                <a:solidFill>
                  <a:srgbClr val="002060"/>
                </a:solidFill>
                <a:latin typeface="Times New Roman" panose="02020603050405020304" charset="0"/>
                <a:cs typeface="Times New Roman" panose="02020603050405020304" charset="0"/>
              </a:rPr>
              <a:t>не </a:t>
            </a:r>
            <a:r>
              <a:rPr lang="uk-UA" sz="2135" dirty="0">
                <a:solidFill>
                  <a:srgbClr val="002060"/>
                </a:solidFill>
                <a:latin typeface="Times New Roman" panose="02020603050405020304" charset="0"/>
                <a:cs typeface="Times New Roman" panose="02020603050405020304" charset="0"/>
              </a:rPr>
              <a:t>витребувано письмові пояснення працівника</a:t>
            </a:r>
            <a:r>
              <a:rPr lang="uk-UA" sz="2135" dirty="0" smtClean="0">
                <a:solidFill>
                  <a:srgbClr val="002060"/>
                </a:solidFill>
                <a:latin typeface="Times New Roman" panose="02020603050405020304" charset="0"/>
                <a:cs typeface="Times New Roman" panose="02020603050405020304" charset="0"/>
              </a:rPr>
              <a:t>;</a:t>
            </a:r>
            <a:endParaRPr lang="uk-UA" sz="213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135" dirty="0" smtClean="0">
                <a:solidFill>
                  <a:srgbClr val="002060"/>
                </a:solidFill>
                <a:latin typeface="Times New Roman" panose="02020603050405020304" charset="0"/>
                <a:cs typeface="Times New Roman" panose="02020603050405020304" charset="0"/>
              </a:rPr>
              <a:t>нечіткий </a:t>
            </a:r>
            <a:r>
              <a:rPr lang="uk-UA" sz="2135" dirty="0">
                <a:solidFill>
                  <a:srgbClr val="002060"/>
                </a:solidFill>
                <a:latin typeface="Times New Roman" panose="02020603050405020304" charset="0"/>
                <a:cs typeface="Times New Roman" panose="02020603050405020304" charset="0"/>
              </a:rPr>
              <a:t>опис порушення («неналежно виконував обов'язки», «порушив дисципліну» без конкретизації</a:t>
            </a:r>
            <a:r>
              <a:rPr lang="uk-UA" sz="2135" dirty="0" smtClean="0">
                <a:solidFill>
                  <a:srgbClr val="002060"/>
                </a:solidFill>
                <a:latin typeface="Times New Roman" panose="02020603050405020304" charset="0"/>
                <a:cs typeface="Times New Roman" panose="02020603050405020304" charset="0"/>
              </a:rPr>
              <a:t>);</a:t>
            </a:r>
            <a:endParaRPr lang="uk-UA" sz="213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135" dirty="0" smtClean="0">
                <a:solidFill>
                  <a:srgbClr val="002060"/>
                </a:solidFill>
                <a:latin typeface="Times New Roman" panose="02020603050405020304" charset="0"/>
                <a:cs typeface="Times New Roman" panose="02020603050405020304" charset="0"/>
              </a:rPr>
              <a:t>відсутність </a:t>
            </a:r>
            <a:r>
              <a:rPr lang="uk-UA" sz="2135" dirty="0">
                <a:solidFill>
                  <a:srgbClr val="002060"/>
                </a:solidFill>
                <a:latin typeface="Times New Roman" panose="02020603050405020304" charset="0"/>
                <a:cs typeface="Times New Roman" panose="02020603050405020304" charset="0"/>
              </a:rPr>
              <a:t>посилання на порушені норми законодавства чи локальних актів</a:t>
            </a:r>
            <a:r>
              <a:rPr lang="uk-UA" sz="2135" dirty="0" smtClean="0">
                <a:solidFill>
                  <a:srgbClr val="002060"/>
                </a:solidFill>
                <a:latin typeface="Times New Roman" panose="02020603050405020304" charset="0"/>
                <a:cs typeface="Times New Roman" panose="02020603050405020304" charset="0"/>
              </a:rPr>
              <a:t>;</a:t>
            </a:r>
            <a:endParaRPr lang="uk-UA" sz="213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135" dirty="0" smtClean="0">
                <a:solidFill>
                  <a:srgbClr val="002060"/>
                </a:solidFill>
                <a:latin typeface="Times New Roman" panose="02020603050405020304" charset="0"/>
                <a:cs typeface="Times New Roman" panose="02020603050405020304" charset="0"/>
              </a:rPr>
              <a:t>застосування </a:t>
            </a:r>
            <a:r>
              <a:rPr lang="uk-UA" sz="2135" dirty="0">
                <a:solidFill>
                  <a:srgbClr val="002060"/>
                </a:solidFill>
                <a:latin typeface="Times New Roman" panose="02020603050405020304" charset="0"/>
                <a:cs typeface="Times New Roman" panose="02020603050405020304" charset="0"/>
              </a:rPr>
              <a:t>двох дисциплінарних стягнень за один проступок</a:t>
            </a:r>
            <a:r>
              <a:rPr lang="uk-UA" sz="2135" dirty="0" smtClean="0">
                <a:solidFill>
                  <a:srgbClr val="002060"/>
                </a:solidFill>
                <a:latin typeface="Times New Roman" panose="02020603050405020304" charset="0"/>
                <a:cs typeface="Times New Roman" panose="02020603050405020304" charset="0"/>
              </a:rPr>
              <a:t>;</a:t>
            </a:r>
            <a:endParaRPr lang="uk-UA" sz="213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135" dirty="0" smtClean="0">
                <a:solidFill>
                  <a:srgbClr val="002060"/>
                </a:solidFill>
                <a:latin typeface="Times New Roman" panose="02020603050405020304" charset="0"/>
                <a:cs typeface="Times New Roman" panose="02020603050405020304" charset="0"/>
              </a:rPr>
              <a:t>порушення </a:t>
            </a:r>
            <a:r>
              <a:rPr lang="uk-UA" sz="2135" dirty="0">
                <a:solidFill>
                  <a:srgbClr val="002060"/>
                </a:solidFill>
                <a:latin typeface="Times New Roman" panose="02020603050405020304" charset="0"/>
                <a:cs typeface="Times New Roman" panose="02020603050405020304" charset="0"/>
              </a:rPr>
              <a:t>строків застосування дисциплінарного стягнення</a:t>
            </a:r>
            <a:r>
              <a:rPr lang="uk-UA" sz="2135" dirty="0" smtClean="0">
                <a:solidFill>
                  <a:srgbClr val="002060"/>
                </a:solidFill>
                <a:latin typeface="Times New Roman" panose="02020603050405020304" charset="0"/>
                <a:cs typeface="Times New Roman" panose="02020603050405020304" charset="0"/>
              </a:rPr>
              <a:t>;</a:t>
            </a:r>
            <a:endParaRPr lang="uk-UA" sz="213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135" dirty="0" smtClean="0">
                <a:solidFill>
                  <a:srgbClr val="002060"/>
                </a:solidFill>
                <a:latin typeface="Times New Roman" panose="02020603050405020304" charset="0"/>
                <a:cs typeface="Times New Roman" panose="02020603050405020304" charset="0"/>
              </a:rPr>
              <a:t>застосування </a:t>
            </a:r>
            <a:r>
              <a:rPr lang="uk-UA" sz="2135" dirty="0">
                <a:solidFill>
                  <a:srgbClr val="002060"/>
                </a:solidFill>
                <a:latin typeface="Times New Roman" panose="02020603050405020304" charset="0"/>
                <a:cs typeface="Times New Roman" panose="02020603050405020304" charset="0"/>
              </a:rPr>
              <a:t>стягнення без урахування тяжкості проступку, обставин його вчинення та попередньої роботи працівника</a:t>
            </a:r>
            <a:r>
              <a:rPr lang="uk-UA" sz="2135" dirty="0" smtClean="0">
                <a:solidFill>
                  <a:srgbClr val="002060"/>
                </a:solidFill>
                <a:latin typeface="Times New Roman" panose="02020603050405020304" charset="0"/>
                <a:cs typeface="Times New Roman" panose="02020603050405020304" charset="0"/>
              </a:rPr>
              <a:t>;</a:t>
            </a:r>
            <a:endParaRPr lang="uk-UA" sz="2135" dirty="0" smtClean="0">
              <a:solidFill>
                <a:srgbClr val="002060"/>
              </a:solidFill>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uk-UA" sz="2135" dirty="0" smtClean="0">
                <a:solidFill>
                  <a:srgbClr val="002060"/>
                </a:solidFill>
                <a:latin typeface="Times New Roman" panose="02020603050405020304" charset="0"/>
                <a:cs typeface="Times New Roman" panose="02020603050405020304" charset="0"/>
              </a:rPr>
              <a:t>неналежне </a:t>
            </a:r>
            <a:r>
              <a:rPr lang="uk-UA" sz="2135" dirty="0">
                <a:solidFill>
                  <a:srgbClr val="002060"/>
                </a:solidFill>
                <a:latin typeface="Times New Roman" panose="02020603050405020304" charset="0"/>
                <a:cs typeface="Times New Roman" panose="02020603050405020304" charset="0"/>
              </a:rPr>
              <a:t>ознайомлення працівника з наказом.</a:t>
            </a:r>
            <a:endParaRPr lang="uk-UA" sz="2135" dirty="0">
              <a:solidFill>
                <a:srgbClr val="002060"/>
              </a:solidFill>
              <a:latin typeface="Times New Roman" panose="02020603050405020304" charset="0"/>
              <a:cs typeface="Times New Roman" panose="02020603050405020304" charset="0"/>
            </a:endParaRPr>
          </a:p>
        </p:txBody>
      </p:sp>
      <p:sp>
        <p:nvSpPr>
          <p:cNvPr id="4" name="TextBox 3"/>
          <p:cNvSpPr txBox="1"/>
          <p:nvPr/>
        </p:nvSpPr>
        <p:spPr>
          <a:xfrm>
            <a:off x="1099732" y="857381"/>
            <a:ext cx="9105900" cy="995045"/>
          </a:xfrm>
          <a:prstGeom prst="rect">
            <a:avLst/>
          </a:prstGeom>
          <a:noFill/>
        </p:spPr>
        <p:txBody>
          <a:bodyPr wrap="square" rtlCol="0">
            <a:spAutoFit/>
          </a:bodyPr>
          <a:lstStyle/>
          <a:p>
            <a:r>
              <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Наказ про притягнення до дисциплінарної відповідальності</a:t>
            </a:r>
            <a:endPar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1099732" y="316088"/>
            <a:ext cx="9105900" cy="645160"/>
          </a:xfrm>
          <a:prstGeom prst="rect">
            <a:avLst/>
          </a:prstGeom>
          <a:noFill/>
        </p:spPr>
        <p:txBody>
          <a:bodyPr wrap="square" rtlCol="0">
            <a:spAutoFit/>
          </a:bodyPr>
          <a:lstStyle/>
          <a:p>
            <a:r>
              <a:rPr lang="uk-UA" sz="36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Типові помилки</a:t>
            </a:r>
            <a:endParaRPr lang="uk-UA" sz="36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endParaRPr>
          </a:p>
        </p:txBody>
      </p:sp>
      <p:sp>
        <p:nvSpPr>
          <p:cNvPr id="3" name="TextBox 2"/>
          <p:cNvSpPr txBox="1"/>
          <p:nvPr/>
        </p:nvSpPr>
        <p:spPr>
          <a:xfrm>
            <a:off x="1099732" y="1555531"/>
            <a:ext cx="10528913" cy="4441190"/>
          </a:xfrm>
          <a:prstGeom prst="rect">
            <a:avLst/>
          </a:prstGeom>
          <a:noFill/>
        </p:spPr>
        <p:txBody>
          <a:bodyPr wrap="square" rtlCol="0">
            <a:spAutoFit/>
          </a:bodyPr>
          <a:lstStyle/>
          <a:p>
            <a:r>
              <a:rPr lang="uk-UA" sz="2665" b="1" dirty="0" smtClean="0">
                <a:solidFill>
                  <a:srgbClr val="002060"/>
                </a:solidFill>
                <a:latin typeface="Times New Roman" panose="02020603050405020304" charset="0"/>
                <a:cs typeface="Times New Roman" panose="02020603050405020304" charset="0"/>
              </a:rPr>
              <a:t>Найчастіше допускаються:</a:t>
            </a:r>
            <a:endParaRPr lang="uk-UA" sz="2665" b="1" dirty="0" smtClean="0">
              <a:solidFill>
                <a:srgbClr val="002060"/>
              </a:solidFill>
              <a:latin typeface="Times New Roman" panose="02020603050405020304" charset="0"/>
              <a:cs typeface="Times New Roman" panose="02020603050405020304" charset="0"/>
            </a:endParaRPr>
          </a:p>
          <a:p>
            <a:endParaRPr lang="uk-UA" sz="1600" b="1" dirty="0" smtClean="0">
              <a:solidFill>
                <a:srgbClr val="002060"/>
              </a:solidFill>
              <a:latin typeface="Times New Roman" panose="02020603050405020304" charset="0"/>
              <a:cs typeface="Times New Roman" panose="02020603050405020304" charset="0"/>
            </a:endParaRPr>
          </a:p>
          <a:p>
            <a:r>
              <a:rPr lang="uk-UA" sz="2665" dirty="0" smtClean="0">
                <a:solidFill>
                  <a:srgbClr val="002060"/>
                </a:solidFill>
                <a:latin typeface="Times New Roman" panose="02020603050405020304" charset="0"/>
                <a:cs typeface="Times New Roman" panose="02020603050405020304" charset="0"/>
              </a:rPr>
              <a:t>неправильне визначення підстави звільнення;</a:t>
            </a:r>
            <a:endParaRPr lang="uk-UA" sz="2665" dirty="0" smtClean="0">
              <a:solidFill>
                <a:srgbClr val="002060"/>
              </a:solidFill>
              <a:latin typeface="Times New Roman" panose="02020603050405020304" charset="0"/>
              <a:cs typeface="Times New Roman" panose="02020603050405020304" charset="0"/>
            </a:endParaRPr>
          </a:p>
          <a:p>
            <a:r>
              <a:rPr lang="uk-UA" sz="2665" dirty="0" smtClean="0">
                <a:solidFill>
                  <a:srgbClr val="002060"/>
                </a:solidFill>
                <a:latin typeface="Times New Roman" panose="02020603050405020304" charset="0"/>
                <a:cs typeface="Times New Roman" panose="02020603050405020304" charset="0"/>
              </a:rPr>
              <a:t>посилання на неправильну норму КЗпП;</a:t>
            </a:r>
            <a:endParaRPr lang="uk-UA" sz="2665" dirty="0" smtClean="0">
              <a:solidFill>
                <a:srgbClr val="002060"/>
              </a:solidFill>
              <a:latin typeface="Times New Roman" panose="02020603050405020304" charset="0"/>
              <a:cs typeface="Times New Roman" panose="02020603050405020304" charset="0"/>
            </a:endParaRPr>
          </a:p>
          <a:p>
            <a:r>
              <a:rPr lang="uk-UA" sz="2665" dirty="0" smtClean="0">
                <a:solidFill>
                  <a:srgbClr val="002060"/>
                </a:solidFill>
                <a:latin typeface="Times New Roman" panose="02020603050405020304" charset="0"/>
                <a:cs typeface="Times New Roman" panose="02020603050405020304" charset="0"/>
              </a:rPr>
              <a:t>неточне формулювання причини звільнення;</a:t>
            </a:r>
            <a:endParaRPr lang="uk-UA" sz="2665" dirty="0" smtClean="0">
              <a:solidFill>
                <a:srgbClr val="002060"/>
              </a:solidFill>
              <a:latin typeface="Times New Roman" panose="02020603050405020304" charset="0"/>
              <a:cs typeface="Times New Roman" panose="02020603050405020304" charset="0"/>
            </a:endParaRPr>
          </a:p>
          <a:p>
            <a:r>
              <a:rPr lang="uk-UA" sz="2665" dirty="0" smtClean="0">
                <a:solidFill>
                  <a:srgbClr val="002060"/>
                </a:solidFill>
                <a:latin typeface="Times New Roman" panose="02020603050405020304" charset="0"/>
                <a:cs typeface="Times New Roman" panose="02020603050405020304" charset="0"/>
              </a:rPr>
              <a:t>порушення процедури звільнення;</a:t>
            </a:r>
            <a:endParaRPr lang="uk-UA" sz="2665" dirty="0" smtClean="0">
              <a:solidFill>
                <a:srgbClr val="002060"/>
              </a:solidFill>
              <a:latin typeface="Times New Roman" panose="02020603050405020304" charset="0"/>
              <a:cs typeface="Times New Roman" panose="02020603050405020304" charset="0"/>
            </a:endParaRPr>
          </a:p>
          <a:p>
            <a:r>
              <a:rPr lang="uk-UA" sz="2665" dirty="0" smtClean="0">
                <a:solidFill>
                  <a:srgbClr val="002060"/>
                </a:solidFill>
                <a:latin typeface="Times New Roman" panose="02020603050405020304" charset="0"/>
                <a:cs typeface="Times New Roman" panose="02020603050405020304" charset="0"/>
              </a:rPr>
              <a:t>звільнення без достатніх правових підстав;</a:t>
            </a:r>
            <a:endParaRPr lang="uk-UA" sz="2665" dirty="0" smtClean="0">
              <a:solidFill>
                <a:srgbClr val="002060"/>
              </a:solidFill>
              <a:latin typeface="Times New Roman" panose="02020603050405020304" charset="0"/>
              <a:cs typeface="Times New Roman" panose="02020603050405020304" charset="0"/>
            </a:endParaRPr>
          </a:p>
          <a:p>
            <a:r>
              <a:rPr lang="uk-UA" sz="2665" dirty="0" smtClean="0">
                <a:solidFill>
                  <a:srgbClr val="002060"/>
                </a:solidFill>
                <a:latin typeface="Times New Roman" panose="02020603050405020304" charset="0"/>
                <a:cs typeface="Times New Roman" panose="02020603050405020304" charset="0"/>
              </a:rPr>
              <a:t>порушення строків проведення остаточного розрахунку;</a:t>
            </a:r>
            <a:endParaRPr lang="uk-UA" sz="2665" dirty="0" smtClean="0">
              <a:solidFill>
                <a:srgbClr val="002060"/>
              </a:solidFill>
              <a:latin typeface="Times New Roman" panose="02020603050405020304" charset="0"/>
              <a:cs typeface="Times New Roman" panose="02020603050405020304" charset="0"/>
            </a:endParaRPr>
          </a:p>
          <a:p>
            <a:r>
              <a:rPr lang="uk-UA" sz="2665" dirty="0" smtClean="0">
                <a:solidFill>
                  <a:srgbClr val="002060"/>
                </a:solidFill>
                <a:latin typeface="Times New Roman" panose="02020603050405020304" charset="0"/>
                <a:cs typeface="Times New Roman" panose="02020603050405020304" charset="0"/>
              </a:rPr>
              <a:t>невиплата компенсації за невикористані дні щорічної відпустки;</a:t>
            </a:r>
            <a:endParaRPr lang="uk-UA" sz="2665" dirty="0" smtClean="0">
              <a:solidFill>
                <a:srgbClr val="002060"/>
              </a:solidFill>
              <a:latin typeface="Times New Roman" panose="02020603050405020304" charset="0"/>
              <a:cs typeface="Times New Roman" panose="02020603050405020304" charset="0"/>
            </a:endParaRPr>
          </a:p>
          <a:p>
            <a:r>
              <a:rPr lang="uk-UA" sz="2665" dirty="0" smtClean="0">
                <a:solidFill>
                  <a:srgbClr val="002060"/>
                </a:solidFill>
                <a:latin typeface="Times New Roman" panose="02020603050405020304" charset="0"/>
                <a:cs typeface="Times New Roman" panose="02020603050405020304" charset="0"/>
              </a:rPr>
              <a:t>недотримання гарантій окремим категоріям працівників;</a:t>
            </a:r>
            <a:endParaRPr lang="uk-UA" sz="2665" dirty="0" smtClean="0">
              <a:solidFill>
                <a:srgbClr val="002060"/>
              </a:solidFill>
              <a:latin typeface="Times New Roman" panose="02020603050405020304" charset="0"/>
              <a:cs typeface="Times New Roman" panose="02020603050405020304" charset="0"/>
            </a:endParaRPr>
          </a:p>
          <a:p>
            <a:r>
              <a:rPr lang="uk-UA" sz="2665" dirty="0" smtClean="0">
                <a:solidFill>
                  <a:srgbClr val="002060"/>
                </a:solidFill>
                <a:latin typeface="Times New Roman" panose="02020603050405020304" charset="0"/>
                <a:cs typeface="Times New Roman" panose="02020603050405020304" charset="0"/>
              </a:rPr>
              <a:t>неналежне документальне оформлення.</a:t>
            </a:r>
            <a:endParaRPr lang="uk-UA" sz="2665" dirty="0">
              <a:solidFill>
                <a:srgbClr val="002060"/>
              </a:solidFill>
              <a:latin typeface="Times New Roman" panose="02020603050405020304" charset="0"/>
              <a:cs typeface="Times New Roman" panose="02020603050405020304" charset="0"/>
            </a:endParaRPr>
          </a:p>
        </p:txBody>
      </p:sp>
      <p:sp>
        <p:nvSpPr>
          <p:cNvPr id="4" name="TextBox 3"/>
          <p:cNvSpPr txBox="1"/>
          <p:nvPr/>
        </p:nvSpPr>
        <p:spPr>
          <a:xfrm>
            <a:off x="1099732" y="857381"/>
            <a:ext cx="9105900" cy="542925"/>
          </a:xfrm>
          <a:prstGeom prst="rect">
            <a:avLst/>
          </a:prstGeom>
          <a:noFill/>
        </p:spPr>
        <p:txBody>
          <a:bodyPr wrap="square" rtlCol="0">
            <a:spAutoFit/>
          </a:bodyPr>
          <a:lstStyle/>
          <a:p>
            <a:r>
              <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Наказ про звільнення</a:t>
            </a:r>
            <a:endParaRPr lang="uk-UA" sz="2935"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1108140" y="122697"/>
            <a:ext cx="9105900" cy="1076325"/>
          </a:xfrm>
          <a:prstGeom prst="rect">
            <a:avLst/>
          </a:prstGeom>
          <a:noFill/>
        </p:spPr>
        <p:txBody>
          <a:bodyPr wrap="square" rtlCol="0">
            <a:spAutoFit/>
          </a:bodyPr>
          <a:lstStyle/>
          <a:p>
            <a:r>
              <a:rPr lang="uk-UA" sz="32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Про організацію трудових відносин в умовах воєнного стану</a:t>
            </a:r>
            <a:r>
              <a:rPr lang="uk-UA" sz="3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 </a:t>
            </a:r>
            <a:endParaRPr lang="uk-UA" sz="32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1108140" y="1323184"/>
            <a:ext cx="10739121" cy="5077460"/>
          </a:xfrm>
          <a:prstGeom prst="rect">
            <a:avLst/>
          </a:prstGeom>
          <a:noFill/>
        </p:spPr>
        <p:txBody>
          <a:bodyPr wrap="square" rtlCol="0">
            <a:spAutoFit/>
          </a:bodyPr>
          <a:lstStyle/>
          <a:p>
            <a:pPr algn="just"/>
            <a:r>
              <a:rPr lang="uk-UA" dirty="0">
                <a:solidFill>
                  <a:srgbClr val="002060"/>
                </a:solidFill>
                <a:latin typeface="Times New Roman" panose="02020603050405020304" charset="0"/>
                <a:cs typeface="Times New Roman" panose="02020603050405020304" charset="0"/>
              </a:rPr>
              <a:t>Кожна із сторін трудового договору зобов’язана постійно (у тому числі під час призупинення дії трудового договору) забезпечувати можливість комунікації з нею та невідкладно (у строк не більше 10 календарних днів) інформувати іншу сторону трудового договору про зміну своїх контактних даних, зокрема адреси місцезнаходження (місця проживання), адреси електронної пошти (за наявності), номерів телефону тощо. </a:t>
            </a:r>
            <a:r>
              <a:rPr lang="uk-UA" b="1" dirty="0">
                <a:solidFill>
                  <a:srgbClr val="002060"/>
                </a:solidFill>
                <a:latin typeface="Times New Roman" panose="02020603050405020304" charset="0"/>
                <a:cs typeface="Times New Roman" panose="02020603050405020304" charset="0"/>
              </a:rPr>
              <a:t>Виконання цього обов’язку забезпечується</a:t>
            </a:r>
            <a:r>
              <a:rPr lang="uk-UA" dirty="0" smtClean="0">
                <a:solidFill>
                  <a:srgbClr val="002060"/>
                </a:solidFill>
                <a:latin typeface="Times New Roman" panose="02020603050405020304" charset="0"/>
                <a:cs typeface="Times New Roman" panose="02020603050405020304" charset="0"/>
              </a:rPr>
              <a:t>:</a:t>
            </a:r>
            <a:endParaRPr lang="uk-UA" dirty="0">
              <a:solidFill>
                <a:srgbClr val="002060"/>
              </a:solidFill>
              <a:latin typeface="Times New Roman" panose="02020603050405020304" charset="0"/>
              <a:cs typeface="Times New Roman" panose="02020603050405020304" charset="0"/>
            </a:endParaRPr>
          </a:p>
          <a:p>
            <a:pPr algn="just"/>
            <a:endParaRPr lang="uk-UA" dirty="0" smtClean="0">
              <a:solidFill>
                <a:srgbClr val="002060"/>
              </a:solidFill>
              <a:latin typeface="Times New Roman" panose="02020603050405020304" charset="0"/>
              <a:cs typeface="Times New Roman" panose="02020603050405020304" charset="0"/>
            </a:endParaRPr>
          </a:p>
          <a:p>
            <a:pPr algn="just"/>
            <a:r>
              <a:rPr lang="uk-UA" dirty="0" smtClean="0">
                <a:solidFill>
                  <a:srgbClr val="002060"/>
                </a:solidFill>
                <a:latin typeface="Times New Roman" panose="02020603050405020304" charset="0"/>
                <a:cs typeface="Times New Roman" panose="02020603050405020304" charset="0"/>
              </a:rPr>
              <a:t>роботодавцем </a:t>
            </a:r>
            <a:r>
              <a:rPr lang="uk-UA" dirty="0">
                <a:solidFill>
                  <a:srgbClr val="002060"/>
                </a:solidFill>
                <a:latin typeface="Times New Roman" panose="02020603050405020304" charset="0"/>
                <a:cs typeface="Times New Roman" panose="02020603050405020304" charset="0"/>
              </a:rPr>
              <a:t>- шляхом внесення відповідних змін до відомостей про нього, що містяться в Єдиному державному реєстрі юридичних осіб, фізичних осіб - підприємців та громадських формувань</a:t>
            </a:r>
            <a:r>
              <a:rPr lang="uk-UA" dirty="0" smtClean="0">
                <a:solidFill>
                  <a:srgbClr val="002060"/>
                </a:solidFill>
                <a:latin typeface="Times New Roman" panose="02020603050405020304" charset="0"/>
                <a:cs typeface="Times New Roman" panose="02020603050405020304" charset="0"/>
              </a:rPr>
              <a:t>;</a:t>
            </a:r>
            <a:endParaRPr lang="uk-UA" dirty="0">
              <a:solidFill>
                <a:srgbClr val="002060"/>
              </a:solidFill>
              <a:latin typeface="Times New Roman" panose="02020603050405020304" charset="0"/>
              <a:cs typeface="Times New Roman" panose="02020603050405020304" charset="0"/>
            </a:endParaRPr>
          </a:p>
          <a:p>
            <a:pPr algn="just"/>
            <a:endParaRPr lang="uk-UA" dirty="0" smtClean="0">
              <a:solidFill>
                <a:srgbClr val="002060"/>
              </a:solidFill>
              <a:latin typeface="Times New Roman" panose="02020603050405020304" charset="0"/>
              <a:cs typeface="Times New Roman" panose="02020603050405020304" charset="0"/>
            </a:endParaRPr>
          </a:p>
          <a:p>
            <a:pPr algn="just"/>
            <a:r>
              <a:rPr lang="uk-UA" dirty="0" smtClean="0">
                <a:solidFill>
                  <a:srgbClr val="002060"/>
                </a:solidFill>
                <a:latin typeface="Times New Roman" panose="02020603050405020304" charset="0"/>
                <a:cs typeface="Times New Roman" panose="02020603050405020304" charset="0"/>
              </a:rPr>
              <a:t>роботодавцем </a:t>
            </a:r>
            <a:r>
              <a:rPr lang="uk-UA" dirty="0">
                <a:solidFill>
                  <a:srgbClr val="002060"/>
                </a:solidFill>
                <a:latin typeface="Times New Roman" panose="02020603050405020304" charset="0"/>
                <a:cs typeface="Times New Roman" panose="02020603050405020304" charset="0"/>
              </a:rPr>
              <a:t>- фізичною особою, яка не є підприємцем, - шляхом надсилання інформації на адресу місцезнаходження (місця проживання), адресу електронної пошти та/або за номером телефону працівника</a:t>
            </a:r>
            <a:r>
              <a:rPr lang="uk-UA" dirty="0" smtClean="0">
                <a:solidFill>
                  <a:srgbClr val="002060"/>
                </a:solidFill>
                <a:latin typeface="Times New Roman" panose="02020603050405020304" charset="0"/>
                <a:cs typeface="Times New Roman" panose="02020603050405020304" charset="0"/>
              </a:rPr>
              <a:t>;</a:t>
            </a:r>
            <a:endParaRPr lang="uk-UA" dirty="0">
              <a:solidFill>
                <a:srgbClr val="002060"/>
              </a:solidFill>
              <a:latin typeface="Times New Roman" panose="02020603050405020304" charset="0"/>
              <a:cs typeface="Times New Roman" panose="02020603050405020304" charset="0"/>
            </a:endParaRPr>
          </a:p>
          <a:p>
            <a:pPr algn="just"/>
            <a:endParaRPr lang="uk-UA" dirty="0" smtClean="0">
              <a:solidFill>
                <a:srgbClr val="002060"/>
              </a:solidFill>
              <a:latin typeface="Times New Roman" panose="02020603050405020304" charset="0"/>
              <a:cs typeface="Times New Roman" panose="02020603050405020304" charset="0"/>
            </a:endParaRPr>
          </a:p>
          <a:p>
            <a:pPr algn="just"/>
            <a:r>
              <a:rPr lang="uk-UA" dirty="0" smtClean="0">
                <a:solidFill>
                  <a:srgbClr val="002060"/>
                </a:solidFill>
                <a:latin typeface="Times New Roman" panose="02020603050405020304" charset="0"/>
                <a:cs typeface="Times New Roman" panose="02020603050405020304" charset="0"/>
              </a:rPr>
              <a:t>працівником </a:t>
            </a:r>
            <a:r>
              <a:rPr lang="uk-UA" dirty="0">
                <a:solidFill>
                  <a:srgbClr val="002060"/>
                </a:solidFill>
                <a:latin typeface="Times New Roman" panose="02020603050405020304" charset="0"/>
                <a:cs typeface="Times New Roman" panose="02020603050405020304" charset="0"/>
              </a:rPr>
              <a:t>- шляхом надсилання інформації на адресу місцезнаходження роботодавця або адресу електронної пошти роботодавця, зазначені в Єдиному державному реєстрі юридичних осіб, фізичних осіб - підприємців та громадських формувань. У разі відсутності у працівника можливості надіслати інформацію засобами поштового зв’язку та/або технічними засобами електронних комунікацій роботодавець може бути повідомлений з використанням засобів телефонного зв’язку шляхом надсилання текстового повідомлення на офіційний номер телефону роботодавця.</a:t>
            </a:r>
            <a:endParaRPr lang="uk-UA" dirty="0">
              <a:solidFill>
                <a:srgbClr val="002060"/>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1108140" y="332904"/>
            <a:ext cx="9105900" cy="1076325"/>
          </a:xfrm>
          <a:prstGeom prst="rect">
            <a:avLst/>
          </a:prstGeom>
          <a:noFill/>
        </p:spPr>
        <p:txBody>
          <a:bodyPr wrap="square" rtlCol="0">
            <a:spAutoFit/>
          </a:bodyPr>
          <a:lstStyle/>
          <a:p>
            <a:r>
              <a:rPr lang="uk-UA" sz="3200" b="1" dirty="0" smtClean="0">
                <a:solidFill>
                  <a:schemeClr val="accent1">
                    <a:lumMod val="50000"/>
                  </a:schemeClr>
                </a:solidFill>
                <a:latin typeface="Times New Roman" panose="02020603050405020304" charset="0"/>
                <a:ea typeface="Open Sans" panose="020B0604020202020204" charset="0"/>
                <a:cs typeface="Times New Roman" panose="02020603050405020304" charset="0"/>
              </a:rPr>
              <a:t>Про організацію трудових відносин в умовах воєнного стану</a:t>
            </a:r>
            <a:r>
              <a:rPr lang="uk-UA" sz="3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 </a:t>
            </a:r>
            <a:endParaRPr lang="uk-UA" sz="32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1108140" y="1816189"/>
            <a:ext cx="10520505" cy="3380740"/>
          </a:xfrm>
          <a:prstGeom prst="rect">
            <a:avLst/>
          </a:prstGeom>
          <a:noFill/>
        </p:spPr>
        <p:txBody>
          <a:bodyPr wrap="square" rtlCol="0">
            <a:spAutoFit/>
          </a:bodyPr>
          <a:lstStyle/>
          <a:p>
            <a:pPr algn="just"/>
            <a:r>
              <a:rPr lang="uk-UA" sz="2135" dirty="0" smtClean="0">
                <a:solidFill>
                  <a:srgbClr val="002060"/>
                </a:solidFill>
                <a:latin typeface="Times New Roman" panose="02020603050405020304" charset="0"/>
                <a:cs typeface="Times New Roman" panose="02020603050405020304" charset="0"/>
              </a:rPr>
              <a:t>У разі якщо одна із сторін трудового договору </a:t>
            </a:r>
            <a:r>
              <a:rPr lang="uk-UA" sz="2135" b="1" dirty="0" smtClean="0">
                <a:solidFill>
                  <a:srgbClr val="002060"/>
                </a:solidFill>
                <a:latin typeface="Times New Roman" panose="02020603050405020304" charset="0"/>
                <a:cs typeface="Times New Roman" panose="02020603050405020304" charset="0"/>
              </a:rPr>
              <a:t>не виконує встановлену вимогу</a:t>
            </a:r>
            <a:r>
              <a:rPr lang="uk-UA" sz="2135" dirty="0" smtClean="0">
                <a:solidFill>
                  <a:srgbClr val="002060"/>
                </a:solidFill>
                <a:latin typeface="Times New Roman" panose="02020603050405020304" charset="0"/>
                <a:cs typeface="Times New Roman" panose="02020603050405020304" charset="0"/>
              </a:rPr>
              <a:t>, здійснення іншою стороною трудового договору комунікації за останніми відомими їй адресою місцезнаходження (місця проживання), адресою електронної пошти або номером телефону </a:t>
            </a:r>
            <a:r>
              <a:rPr lang="uk-UA" sz="2135" b="1" dirty="0" smtClean="0">
                <a:solidFill>
                  <a:srgbClr val="002060"/>
                </a:solidFill>
                <a:latin typeface="Times New Roman" panose="02020603050405020304" charset="0"/>
                <a:cs typeface="Times New Roman" panose="02020603050405020304" charset="0"/>
              </a:rPr>
              <a:t>вважається належним виконанням</a:t>
            </a:r>
            <a:r>
              <a:rPr lang="uk-UA" sz="2135" dirty="0" smtClean="0">
                <a:solidFill>
                  <a:srgbClr val="002060"/>
                </a:solidFill>
                <a:latin typeface="Times New Roman" panose="02020603050405020304" charset="0"/>
                <a:cs typeface="Times New Roman" panose="02020603050405020304" charset="0"/>
              </a:rPr>
              <a:t> такою стороною вимоги щодо повідомлення іншої сторони трудового договору.</a:t>
            </a:r>
            <a:endParaRPr lang="uk-UA" sz="2135" dirty="0" smtClean="0">
              <a:solidFill>
                <a:srgbClr val="002060"/>
              </a:solidFill>
              <a:latin typeface="Times New Roman" panose="02020603050405020304" charset="0"/>
              <a:cs typeface="Times New Roman" panose="02020603050405020304" charset="0"/>
            </a:endParaRPr>
          </a:p>
          <a:p>
            <a:pPr algn="just"/>
            <a:endParaRPr lang="uk-UA" sz="2135" dirty="0" smtClean="0">
              <a:solidFill>
                <a:srgbClr val="002060"/>
              </a:solidFill>
              <a:latin typeface="Times New Roman" panose="02020603050405020304" charset="0"/>
              <a:cs typeface="Times New Roman" panose="02020603050405020304" charset="0"/>
            </a:endParaRPr>
          </a:p>
          <a:p>
            <a:pPr algn="just"/>
            <a:r>
              <a:rPr lang="uk-UA" sz="2135" dirty="0" smtClean="0">
                <a:solidFill>
                  <a:srgbClr val="002060"/>
                </a:solidFill>
                <a:latin typeface="Times New Roman" panose="02020603050405020304" charset="0"/>
                <a:cs typeface="Times New Roman" panose="02020603050405020304" charset="0"/>
              </a:rPr>
              <a:t>У разі відсутності поштового зв’язку та/або технічних засобів електронних комунікацій за останніми відомими контактними даними визначена законодавством вимога щодо повідомлення такої сторони про виникнення та/або припинення трудових прав та обов’язків та/або про припинення/розірвання трудового договору </a:t>
            </a:r>
            <a:r>
              <a:rPr lang="uk-UA" sz="2135" b="1" dirty="0" smtClean="0">
                <a:solidFill>
                  <a:srgbClr val="002060"/>
                </a:solidFill>
                <a:latin typeface="Times New Roman" panose="02020603050405020304" charset="0"/>
                <a:cs typeface="Times New Roman" panose="02020603050405020304" charset="0"/>
              </a:rPr>
              <a:t>не застосовується</a:t>
            </a:r>
            <a:r>
              <a:rPr lang="uk-UA" sz="2135" dirty="0" smtClean="0">
                <a:solidFill>
                  <a:srgbClr val="002060"/>
                </a:solidFill>
                <a:latin typeface="Times New Roman" panose="02020603050405020304" charset="0"/>
                <a:cs typeface="Times New Roman" panose="02020603050405020304" charset="0"/>
              </a:rPr>
              <a:t>.</a:t>
            </a:r>
            <a:endParaRPr lang="uk-UA" sz="2135" dirty="0">
              <a:solidFill>
                <a:srgbClr val="002060"/>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1"/>
          <a:stretch>
            <a:fillRect/>
          </a:stretch>
        </p:blipFill>
        <p:spPr>
          <a:xfrm>
            <a:off x="-1" y="0"/>
            <a:ext cx="12185521"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11125" y="199365"/>
            <a:ext cx="12192000" cy="6858000"/>
          </a:xfrm>
          <a:prstGeom prst="rect">
            <a:avLst/>
          </a:prstGeom>
          <a:solidFill>
            <a:srgbClr val="006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0"/>
              </a:spcBef>
            </a:pPr>
            <a:r>
              <a:rPr lang="uk-UA" sz="3200" b="1" dirty="0" smtClean="0">
                <a:latin typeface="Times New Roman" panose="02020603050405020304" charset="0"/>
                <a:ea typeface="Rubik" panose="02000604000000020004"/>
                <a:cs typeface="Times New Roman" panose="02020603050405020304" charset="0"/>
                <a:sym typeface="Rubik" panose="02000604000000020004"/>
              </a:rPr>
              <a:t>Найбільш поширені порушення законодавства </a:t>
            </a:r>
            <a:endParaRPr lang="uk-UA" sz="3200" b="1" dirty="0" smtClean="0">
              <a:latin typeface="Times New Roman" panose="02020603050405020304" charset="0"/>
              <a:ea typeface="Rubik" panose="02000604000000020004"/>
              <a:cs typeface="Times New Roman" panose="02020603050405020304" charset="0"/>
              <a:sym typeface="Rubik" panose="02000604000000020004"/>
            </a:endParaRPr>
          </a:p>
          <a:p>
            <a:pPr lvl="0" algn="ctr">
              <a:lnSpc>
                <a:spcPct val="120000"/>
              </a:lnSpc>
              <a:spcBef>
                <a:spcPts val="0"/>
              </a:spcBef>
            </a:pPr>
            <a:r>
              <a:rPr lang="uk-UA" sz="3200" b="1" dirty="0" smtClean="0">
                <a:latin typeface="Times New Roman" panose="02020603050405020304" charset="0"/>
                <a:ea typeface="Rubik" panose="02000604000000020004"/>
                <a:cs typeface="Times New Roman" panose="02020603050405020304" charset="0"/>
                <a:sym typeface="Rubik" panose="02000604000000020004"/>
              </a:rPr>
              <a:t>про працю</a:t>
            </a:r>
            <a:endParaRPr lang="uk-UA" sz="3200" b="1" dirty="0" smtClean="0">
              <a:latin typeface="Times New Roman" panose="02020603050405020304" charset="0"/>
              <a:ea typeface="Rubik" panose="02000604000000020004"/>
              <a:cs typeface="Times New Roman" panose="02020603050405020304" charset="0"/>
              <a:sym typeface="Rubik" panose="02000604000000020004"/>
            </a:endParaRPr>
          </a:p>
          <a:p>
            <a:pPr algn="ctr"/>
            <a:r>
              <a:rPr lang="uk-UA" sz="2400" dirty="0">
                <a:solidFill>
                  <a:schemeClr val="bg1"/>
                </a:solidFill>
                <a:latin typeface="Times New Roman" panose="02020603050405020304" charset="0"/>
                <a:ea typeface="Open Sans" panose="020B0604020202020204" charset="0"/>
                <a:cs typeface="Times New Roman" panose="02020603050405020304" charset="0"/>
                <a:sym typeface="+mn-ea"/>
              </a:rPr>
              <a:t>Заступниця директора департаменту з питань праці - начальниця відділу</a:t>
            </a:r>
            <a:endParaRPr lang="uk-UA" sz="2400" dirty="0">
              <a:solidFill>
                <a:schemeClr val="bg1"/>
              </a:solidFill>
              <a:latin typeface="Times New Roman" panose="02020603050405020304" charset="0"/>
              <a:ea typeface="Open Sans" panose="020B0604020202020204" charset="0"/>
              <a:cs typeface="Times New Roman" panose="02020603050405020304" charset="0"/>
              <a:sym typeface="+mn-ea"/>
            </a:endParaRPr>
          </a:p>
          <a:p>
            <a:pPr algn="ctr"/>
            <a:r>
              <a:rPr lang="uk-UA" sz="2400" dirty="0">
                <a:solidFill>
                  <a:schemeClr val="bg1"/>
                </a:solidFill>
                <a:latin typeface="Times New Roman" panose="02020603050405020304" charset="0"/>
                <a:ea typeface="Open Sans" panose="020B0604020202020204" charset="0"/>
                <a:cs typeface="Times New Roman" panose="02020603050405020304" charset="0"/>
                <a:sym typeface="+mn-ea"/>
              </a:rPr>
              <a:t> з питань трудових відносин</a:t>
            </a:r>
            <a:endParaRPr lang="uk-UA" sz="2400" dirty="0">
              <a:solidFill>
                <a:schemeClr val="bg1"/>
              </a:solidFill>
              <a:latin typeface="Times New Roman" panose="02020603050405020304" charset="0"/>
              <a:ea typeface="Open Sans" panose="020B0604020202020204" charset="0"/>
              <a:cs typeface="Times New Roman" panose="02020603050405020304" charset="0"/>
              <a:sym typeface="+mn-ea"/>
            </a:endParaRPr>
          </a:p>
          <a:p>
            <a:pPr algn="ctr"/>
            <a:endParaRPr lang="uk-UA" sz="2400" dirty="0">
              <a:solidFill>
                <a:schemeClr val="bg1"/>
              </a:solidFill>
              <a:latin typeface="Times New Roman" panose="02020603050405020304" charset="0"/>
              <a:ea typeface="Open Sans" panose="020B0604020202020204" charset="0"/>
              <a:cs typeface="Times New Roman" panose="02020603050405020304" charset="0"/>
              <a:sym typeface="+mn-ea"/>
            </a:endParaRPr>
          </a:p>
          <a:p>
            <a:pPr algn="ctr"/>
            <a:r>
              <a:rPr lang="uk-UA" sz="2400" dirty="0">
                <a:solidFill>
                  <a:schemeClr val="bg1"/>
                </a:solidFill>
                <a:latin typeface="Times New Roman" panose="02020603050405020304" charset="0"/>
                <a:ea typeface="Open Sans" panose="020B0604020202020204" charset="0"/>
                <a:cs typeface="Times New Roman" panose="02020603050405020304" charset="0"/>
                <a:sym typeface="+mn-ea"/>
              </a:rPr>
              <a:t>САТАНІНА ОКСАНА ОЛЕКСІЇВНА</a:t>
            </a:r>
            <a:endParaRPr lang="uk-UA" sz="2000" i="1" dirty="0">
              <a:latin typeface="Rubik" panose="02000604000000020004"/>
              <a:ea typeface="Rubik" panose="02000604000000020004"/>
              <a:cs typeface="Rubik" panose="02000604000000020004"/>
              <a:sym typeface="Rubik" panose="02000604000000020004"/>
            </a:endParaRPr>
          </a:p>
        </p:txBody>
      </p:sp>
      <p:pic>
        <p:nvPicPr>
          <p:cNvPr id="6" name="Рисунок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619625" y="350838"/>
            <a:ext cx="2952750" cy="1057275"/>
          </a:xfrm>
          <a:prstGeom prst="rect">
            <a:avLst/>
          </a:prstGeom>
        </p:spPr>
      </p:pic>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310" y="5146675"/>
            <a:ext cx="12192000" cy="1133475"/>
          </a:xfrm>
          <a:prstGeom prst="rect">
            <a:avLst/>
          </a:prstGeom>
        </p:spPr>
      </p:pic>
      <p:sp>
        <p:nvSpPr>
          <p:cNvPr id="9" name="Google Shape;611;p112"/>
          <p:cNvSpPr txBox="1"/>
          <p:nvPr/>
        </p:nvSpPr>
        <p:spPr>
          <a:xfrm>
            <a:off x="1004000" y="6193784"/>
            <a:ext cx="10184000" cy="669271"/>
          </a:xfrm>
          <a:prstGeom prst="rect">
            <a:avLst/>
          </a:prstGeom>
        </p:spPr>
        <p:txBody>
          <a:bodyPr spcFirstLastPara="1" vert="horz" wrap="square" lIns="121900" tIns="121900" rIns="121900" bIns="12190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Bef>
                <a:spcPts val="0"/>
              </a:spcBef>
              <a:buClr>
                <a:schemeClr val="dk1"/>
              </a:buClr>
              <a:buSzPct val="38000"/>
            </a:pPr>
            <a:r>
              <a:rPr lang="uk-UA" sz="2000" dirty="0" smtClean="0">
                <a:solidFill>
                  <a:schemeClr val="lt1"/>
                </a:solidFill>
                <a:latin typeface="Times New Roman" panose="02020603050405020304" charset="0"/>
                <a:ea typeface="Open Sans" panose="020B0604020202020204" charset="0"/>
                <a:cs typeface="Times New Roman" panose="02020603050405020304" charset="0"/>
                <a:sym typeface="Open Sans"/>
              </a:rPr>
              <a:t>вересень 2026</a:t>
            </a:r>
            <a:endParaRPr lang="ru-RU" sz="2000" dirty="0">
              <a:latin typeface="Times New Roman" panose="02020603050405020304" charset="0"/>
              <a:ea typeface="Open Sans" panose="020B0604020202020204" charset="0"/>
              <a:cs typeface="Times New Roman" panose="0202060305040502030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uk-UA" sz="3335" b="1" dirty="0">
                <a:solidFill>
                  <a:schemeClr val="accent1">
                    <a:lumMod val="50000"/>
                  </a:schemeClr>
                </a:solidFill>
                <a:latin typeface="Times New Roman" panose="02020603050405020304" charset="0"/>
                <a:ea typeface="Open Sans" panose="020B0604020202020204" charset="0"/>
                <a:cs typeface="Times New Roman" panose="02020603050405020304" charset="0"/>
                <a:sym typeface="+mn-ea"/>
              </a:rPr>
              <a:t>Відпустки без збереження заробітної плати</a:t>
            </a:r>
            <a:endParaRPr lang="en-US" sz="3335">
              <a:latin typeface="Times New Roman" panose="02020603050405020304" charset="0"/>
              <a:cs typeface="Times New Roman" panose="02020603050405020304" charset="0"/>
            </a:endParaRPr>
          </a:p>
        </p:txBody>
      </p:sp>
      <p:sp>
        <p:nvSpPr>
          <p:cNvPr id="3" name="Text Placeholder 2"/>
          <p:cNvSpPr>
            <a:spLocks noGrp="1"/>
          </p:cNvSpPr>
          <p:nvPr>
            <p:ph type="body" idx="1"/>
          </p:nvPr>
        </p:nvSpPr>
        <p:spPr/>
        <p:txBody>
          <a:bodyPr>
            <a:normAutofit fontScale="90000" lnSpcReduction="10000"/>
          </a:bodyPr>
          <a:lstStyle/>
          <a:p>
            <a:pPr marL="228600" indent="-228600">
              <a:buFont typeface="Arial" panose="020B0604020202020204" pitchFamily="34" charset="0"/>
              <a:buChar char="•"/>
            </a:pPr>
            <a:r>
              <a:rPr lang="uk-UA" dirty="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Визначеним категоріям громадян або за певних умов в</a:t>
            </a:r>
            <a:r>
              <a:rPr lang="en-US" altLang="en-US" dirty="0" smtClean="0">
                <a:solidFill>
                  <a:srgbClr val="3F81EE">
                    <a:lumMod val="50000"/>
                  </a:srgbClr>
                </a:solidFill>
                <a:latin typeface="Times New Roman" panose="02020603050405020304" charset="0"/>
                <a:ea typeface="Open Sans" panose="020B0604020202020204" charset="0"/>
                <a:cs typeface="Times New Roman" panose="02020603050405020304" charset="0"/>
              </a:rPr>
              <a:t>ідпустка без збереження заробітної плати за бажанням працівника надається в обов'язковому порядку</a:t>
            </a:r>
            <a:r>
              <a:rPr lang="uk-UA" altLang="en-US" dirty="0" smtClean="0">
                <a:solidFill>
                  <a:srgbClr val="3F81EE">
                    <a:lumMod val="50000"/>
                  </a:srgbClr>
                </a:solidFill>
                <a:latin typeface="Times New Roman" panose="02020603050405020304" charset="0"/>
                <a:ea typeface="Open Sans" panose="020B0604020202020204" charset="0"/>
                <a:cs typeface="Times New Roman" panose="02020603050405020304" charset="0"/>
              </a:rPr>
              <a:t> </a:t>
            </a:r>
            <a:r>
              <a:rPr lang="uk-UA" dirty="0" smtClean="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a:t>
            </a:r>
            <a:r>
              <a:rPr lang="uk-UA" dirty="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ст. 25 ЗУ «Про відпустки»)</a:t>
            </a:r>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lvl="0"/>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marL="228600" indent="-228600">
              <a:buFont typeface="Arial" panose="020B0604020202020204" pitchFamily="34" charset="0"/>
              <a:buChar char="•"/>
            </a:pPr>
            <a:r>
              <a:rPr lang="uk-UA" dirty="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ВПО або тим, хто виїхав за кордон (частина четверта </a:t>
            </a:r>
            <a:r>
              <a:rPr lang="uk-UA" dirty="0" smtClean="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ст</a:t>
            </a:r>
            <a:r>
              <a:rPr lang="uk-UA" dirty="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 12 ЗУ № 2136)</a:t>
            </a:r>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lvl="0"/>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lvl="0"/>
            <a:r>
              <a:rPr lang="uk-UA" dirty="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Підстава для надання відпустки:</a:t>
            </a:r>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marL="381000" indent="-381000">
              <a:buFontTx/>
              <a:buChar char="-"/>
            </a:pPr>
            <a:r>
              <a:rPr lang="uk-UA" dirty="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Заява працівника</a:t>
            </a:r>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marL="381000" indent="-381000">
              <a:buFontTx/>
              <a:buChar char="-"/>
            </a:pPr>
            <a:r>
              <a:rPr lang="uk-UA" dirty="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Документ, що підтверджує право на таку відпустку</a:t>
            </a:r>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marL="381000" indent="-381000">
              <a:buFontTx/>
              <a:buChar char="-"/>
            </a:pPr>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marL="381000" indent="-381000">
              <a:buFont typeface="Arial" panose="020B0604020202020204" pitchFamily="34" charset="0"/>
              <a:buChar char="•"/>
            </a:pPr>
            <a:r>
              <a:rPr lang="uk-UA" dirty="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За угодою між працівником і роботодавцем (ст. 26 ЗУ «Про відпустки» + частина третя ст. 12 ЗУ № 2136)</a:t>
            </a:r>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lvl="0"/>
            <a:endParaRPr lang="uk-UA"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pPr lvl="0"/>
            <a:r>
              <a:rPr lang="uk-UA" b="1" dirty="0">
                <a:solidFill>
                  <a:srgbClr val="3F81EE">
                    <a:lumMod val="50000"/>
                  </a:srgbClr>
                </a:solidFill>
                <a:latin typeface="Times New Roman" panose="02020603050405020304" charset="0"/>
                <a:ea typeface="Open Sans" panose="020B0604020202020204" charset="0"/>
                <a:cs typeface="Times New Roman" panose="02020603050405020304" charset="0"/>
                <a:sym typeface="+mn-ea"/>
              </a:rPr>
              <a:t>Підстава для надання відпустки: заява працівника</a:t>
            </a:r>
            <a:endParaRPr lang="uk-UA" b="1" dirty="0">
              <a:solidFill>
                <a:srgbClr val="3F81EE">
                  <a:lumMod val="50000"/>
                </a:srgbClr>
              </a:solidFill>
              <a:latin typeface="Times New Roman" panose="02020603050405020304" charset="0"/>
              <a:ea typeface="Open Sans" panose="020B0604020202020204" charset="0"/>
              <a:cs typeface="Times New Roman" panose="02020603050405020304" charset="0"/>
            </a:endParaRPr>
          </a:p>
          <a:p>
            <a:endParaRPr lang="en-US">
              <a:latin typeface="Times New Roman" panose="02020603050405020304" charset="0"/>
              <a:cs typeface="Times New Roman" panose="0202060305040502030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1080135" y="196850"/>
            <a:ext cx="7868920" cy="1092200"/>
          </a:xfrm>
          <a:prstGeom prst="rect">
            <a:avLst/>
          </a:prstGeom>
        </p:spPr>
        <p:txBody>
          <a:bodyPr spcFirstLastPara="1" vert="horz" wrap="square" lIns="121900" tIns="121900" rIns="121900" bIns="121900" rtlCol="0" anchor="t" anchorCtr="0">
            <a:noAutofit/>
          </a:bodyPr>
          <a:lstStyle/>
          <a:p>
            <a:pPr algn="l">
              <a:lnSpc>
                <a:spcPct val="100000"/>
              </a:lnSpc>
              <a:buClr>
                <a:schemeClr val="dk1"/>
              </a:buClr>
              <a:buSzPts val="990"/>
            </a:pPr>
            <a:r>
              <a:rPr lang="uk-UA" sz="3200" b="1" dirty="0">
                <a:solidFill>
                  <a:srgbClr val="184476"/>
                </a:solidFill>
                <a:latin typeface="Times New Roman" panose="02020603050405020304" charset="0"/>
                <a:ea typeface="Open Sans" panose="020B0604020202020204" charset="0"/>
                <a:cs typeface="Times New Roman" panose="02020603050405020304" charset="0"/>
              </a:rPr>
              <a:t>Призупинення дії трудового договору зміни з 14.03.2026</a:t>
            </a:r>
            <a:br>
              <a:rPr lang="uk-UA" sz="3200" b="1" dirty="0">
                <a:solidFill>
                  <a:srgbClr val="184476"/>
                </a:solidFill>
                <a:latin typeface="Times New Roman" panose="02020603050405020304" charset="0"/>
                <a:ea typeface="Open Sans" panose="020B0604020202020204" charset="0"/>
                <a:cs typeface="Times New Roman" panose="02020603050405020304" charset="0"/>
              </a:rPr>
            </a:br>
            <a:r>
              <a:rPr lang="en-US" altLang="en-US" sz="2000" b="1" i="1" dirty="0">
                <a:solidFill>
                  <a:srgbClr val="184476"/>
                </a:solidFill>
                <a:latin typeface="Times New Roman" panose="02020603050405020304" charset="0"/>
                <a:ea typeface="Open Sans" panose="020B0604020202020204" charset="0"/>
                <a:cs typeface="Times New Roman" panose="02020603050405020304" charset="0"/>
              </a:rPr>
              <a:t>Обмеження строку дії призупинення трудових договорів</a:t>
            </a:r>
            <a:br>
              <a:rPr lang="en-US" altLang="en-US" sz="2000" b="1" i="1" dirty="0">
                <a:solidFill>
                  <a:srgbClr val="184476"/>
                </a:solidFill>
                <a:latin typeface="Times New Roman" panose="02020603050405020304" charset="0"/>
                <a:ea typeface="Open Sans" panose="020B0604020202020204" charset="0"/>
                <a:cs typeface="Times New Roman" panose="02020603050405020304" charset="0"/>
              </a:rPr>
            </a:br>
            <a:r>
              <a:rPr lang="uk-UA" altLang="en-US" sz="2000" b="1" i="1" dirty="0">
                <a:solidFill>
                  <a:srgbClr val="184476"/>
                </a:solidFill>
                <a:latin typeface="Times New Roman" panose="02020603050405020304" charset="0"/>
                <a:ea typeface="Open Sans" panose="020B0604020202020204" charset="0"/>
                <a:cs typeface="Times New Roman" panose="02020603050405020304" charset="0"/>
              </a:rPr>
              <a:t> </a:t>
            </a:r>
            <a:br>
              <a:rPr lang="uk-UA" altLang="en-US" sz="2000" b="1" i="1" dirty="0">
                <a:solidFill>
                  <a:srgbClr val="184476"/>
                </a:solidFill>
                <a:latin typeface="Times New Roman" panose="02020603050405020304" charset="0"/>
                <a:ea typeface="Open Sans" panose="020B0604020202020204" charset="0"/>
                <a:cs typeface="Times New Roman" panose="02020603050405020304" charset="0"/>
              </a:rPr>
            </a:br>
            <a:r>
              <a:rPr lang="uk-UA" altLang="en-US" sz="2000" b="1" dirty="0">
                <a:solidFill>
                  <a:srgbClr val="184476"/>
                </a:solidFill>
                <a:latin typeface="Times New Roman" panose="02020603050405020304" charset="0"/>
                <a:ea typeface="Open Sans" panose="020B0604020202020204" charset="0"/>
                <a:cs typeface="Times New Roman" panose="02020603050405020304" charset="0"/>
              </a:rPr>
              <a:t>П</a:t>
            </a:r>
            <a: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t>ризупинення дії трудового договору більше не може бути безстроковим. </a:t>
            </a:r>
            <a:b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br>
            <a:b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br>
            <a: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t>Максимальний строк, на який роботодавець може призупинити трудові відносини в односторонньому порядку складає 90 </a:t>
            </a:r>
            <a:r>
              <a:rPr lang="uk-UA" altLang="en-US" sz="2000" b="1" dirty="0">
                <a:solidFill>
                  <a:srgbClr val="184476"/>
                </a:solidFill>
                <a:latin typeface="Times New Roman" panose="02020603050405020304" charset="0"/>
                <a:ea typeface="Open Sans" panose="020B0604020202020204" charset="0"/>
                <a:cs typeface="Times New Roman" panose="02020603050405020304" charset="0"/>
              </a:rPr>
              <a:t>к</a:t>
            </a:r>
            <a: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t>алендарних днів. </a:t>
            </a:r>
            <a:b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br>
            <a:b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br>
            <a: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t>Цей строк є сукупним і включає всі періоди призупинення.</a:t>
            </a:r>
            <a:b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br>
            <a:b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br>
            <a: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t>У випадку виникнення потреби цей термін може подовжуватись лише за взаємною згодою працівника та роботодавця. </a:t>
            </a:r>
            <a:b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br>
            <a:b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br>
            <a:r>
              <a:rPr lang="en-US" altLang="en-US" sz="2000" b="1" dirty="0">
                <a:solidFill>
                  <a:srgbClr val="184476"/>
                </a:solidFill>
                <a:latin typeface="Times New Roman" panose="02020603050405020304" charset="0"/>
                <a:ea typeface="Open Sans" panose="020B0604020202020204" charset="0"/>
                <a:cs typeface="Times New Roman" panose="02020603050405020304" charset="0"/>
              </a:rPr>
              <a:t>Загальний строк призупинення не може перевищувати періоду дії воєнного стану.</a:t>
            </a:r>
            <a:endParaRPr lang="en-US" altLang="en-US" sz="2000" b="1" dirty="0">
              <a:solidFill>
                <a:srgbClr val="184476"/>
              </a:solidFill>
              <a:latin typeface="Times New Roman" panose="02020603050405020304" charset="0"/>
              <a:ea typeface="Open Sans" panose="020B06040202020202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1080135" y="196850"/>
            <a:ext cx="10290810" cy="1092200"/>
          </a:xfrm>
          <a:prstGeom prst="rect">
            <a:avLst/>
          </a:prstGeom>
        </p:spPr>
        <p:txBody>
          <a:bodyPr spcFirstLastPara="1" vert="horz" wrap="square" lIns="121900" tIns="121900" rIns="121900" bIns="121900" rtlCol="0" anchor="t" anchorCtr="0">
            <a:noAutofit/>
          </a:bodyPr>
          <a:lstStyle/>
          <a:p>
            <a:pPr algn="just">
              <a:lnSpc>
                <a:spcPct val="100000"/>
              </a:lnSpc>
              <a:buClr>
                <a:schemeClr val="dk1"/>
              </a:buClr>
              <a:buSzPts val="990"/>
            </a:pPr>
            <a:r>
              <a:rPr lang="uk-UA" sz="3200" b="1" dirty="0">
                <a:solidFill>
                  <a:srgbClr val="184476"/>
                </a:solidFill>
                <a:latin typeface="Times New Roman" panose="02020603050405020304" charset="0"/>
                <a:ea typeface="Open Sans" panose="020B0604020202020204" charset="0"/>
                <a:cs typeface="Times New Roman" panose="02020603050405020304" charset="0"/>
              </a:rPr>
              <a:t>Призупинення дії трудового договору зміни з 14.03.2026</a:t>
            </a:r>
            <a:br>
              <a:rPr lang="uk-UA" sz="3200" b="1" dirty="0">
                <a:solidFill>
                  <a:srgbClr val="184476"/>
                </a:solidFill>
                <a:latin typeface="Times New Roman" panose="02020603050405020304" charset="0"/>
                <a:ea typeface="Open Sans" panose="020B0604020202020204" charset="0"/>
                <a:cs typeface="Times New Roman" panose="02020603050405020304" charset="0"/>
              </a:rPr>
            </a:br>
            <a:r>
              <a:rPr lang="uk-UA" sz="3200" b="1" dirty="0">
                <a:solidFill>
                  <a:srgbClr val="184476"/>
                </a:solidFill>
                <a:latin typeface="Times New Roman" panose="02020603050405020304" charset="0"/>
                <a:ea typeface="Open Sans" panose="020B0604020202020204" charset="0"/>
                <a:cs typeface="Times New Roman" panose="02020603050405020304" charset="0"/>
              </a:rPr>
              <a:t>   </a:t>
            </a:r>
            <a:r>
              <a:rPr lang="uk-UA" sz="3200" b="1" dirty="0">
                <a:solidFill>
                  <a:srgbClr val="0070C0"/>
                </a:solidFill>
                <a:latin typeface="Times New Roman" panose="02020603050405020304" charset="0"/>
                <a:ea typeface="Open Sans" panose="020B0604020202020204" charset="0"/>
                <a:cs typeface="Times New Roman" panose="02020603050405020304" charset="0"/>
              </a:rPr>
              <a:t> </a:t>
            </a:r>
            <a:r>
              <a:rPr lang="en-US" altLang="en-US" sz="2400">
                <a:solidFill>
                  <a:schemeClr val="tx2"/>
                </a:solidFill>
                <a:latin typeface="Times New Roman" panose="02020603050405020304" charset="0"/>
                <a:cs typeface="Times New Roman" panose="02020603050405020304" charset="0"/>
                <a:sym typeface="+mn-ea"/>
              </a:rPr>
              <a:t>Усі накази роботодавця про призупинення дії трудових договорів, видані до 13 березня 2026 року включно, і в яких не вказано конкретного строку, не підлягають обов’язковому поновленню з 14.03.2026 та </a:t>
            </a:r>
            <a:r>
              <a:rPr lang="en-US" altLang="en-US" sz="2400" b="1" u="sng">
                <a:solidFill>
                  <a:schemeClr val="tx2"/>
                </a:solidFill>
                <a:latin typeface="Times New Roman" panose="02020603050405020304" charset="0"/>
                <a:cs typeface="Times New Roman" panose="02020603050405020304" charset="0"/>
                <a:sym typeface="+mn-ea"/>
              </a:rPr>
              <a:t>втрачають чинність через 90 днів після 14.03.2026</a:t>
            </a:r>
            <a:r>
              <a:rPr lang="en-US" altLang="en-US" sz="2400" b="1">
                <a:solidFill>
                  <a:schemeClr val="tx2"/>
                </a:solidFill>
                <a:latin typeface="Times New Roman" panose="02020603050405020304" charset="0"/>
                <a:cs typeface="Times New Roman" panose="02020603050405020304" charset="0"/>
                <a:sym typeface="+mn-ea"/>
              </a:rPr>
              <a:t>.</a:t>
            </a:r>
            <a:r>
              <a:rPr lang="uk-UA" altLang="en-US" sz="2400" b="1">
                <a:solidFill>
                  <a:schemeClr val="tx2"/>
                </a:solidFill>
                <a:latin typeface="Times New Roman" panose="02020603050405020304" charset="0"/>
                <a:cs typeface="Times New Roman" panose="02020603050405020304" charset="0"/>
                <a:sym typeface="+mn-ea"/>
              </a:rPr>
              <a:t> </a:t>
            </a:r>
            <a:r>
              <a:rPr lang="en-US" altLang="en-US" sz="2400" b="1">
                <a:solidFill>
                  <a:schemeClr val="tx2"/>
                </a:solidFill>
                <a:latin typeface="Times New Roman" panose="02020603050405020304" charset="0"/>
                <a:cs typeface="Times New Roman" panose="02020603050405020304" charset="0"/>
                <a:sym typeface="+mn-ea"/>
              </a:rPr>
              <a:t>Роботодавець повинен</a:t>
            </a:r>
            <a:r>
              <a:rPr lang="en-US" altLang="en-US" sz="2400">
                <a:solidFill>
                  <a:schemeClr val="tx2"/>
                </a:solidFill>
                <a:latin typeface="Times New Roman" panose="02020603050405020304" charset="0"/>
                <a:cs typeface="Times New Roman" panose="02020603050405020304" charset="0"/>
                <a:sym typeface="+mn-ea"/>
              </a:rPr>
              <a:t> або в</a:t>
            </a:r>
            <a:r>
              <a:rPr lang="en-US" altLang="en-US" sz="2400" b="1">
                <a:solidFill>
                  <a:schemeClr val="tx2"/>
                </a:solidFill>
                <a:latin typeface="Times New Roman" panose="02020603050405020304" charset="0"/>
                <a:cs typeface="Times New Roman" panose="02020603050405020304" charset="0"/>
                <a:sym typeface="+mn-ea"/>
              </a:rPr>
              <a:t>изначити конкретну дату завершення призупинення</a:t>
            </a:r>
            <a:r>
              <a:rPr lang="en-US" altLang="en-US" sz="2400">
                <a:solidFill>
                  <a:schemeClr val="tx2"/>
                </a:solidFill>
                <a:latin typeface="Times New Roman" panose="02020603050405020304" charset="0"/>
                <a:cs typeface="Times New Roman" panose="02020603050405020304" charset="0"/>
                <a:sym typeface="+mn-ea"/>
              </a:rPr>
              <a:t> дії трудового договору (з урахуванням максимального терміну) </a:t>
            </a:r>
            <a:r>
              <a:rPr lang="en-US" altLang="en-US" sz="2400" b="1">
                <a:solidFill>
                  <a:schemeClr val="tx2"/>
                </a:solidFill>
                <a:latin typeface="Times New Roman" panose="02020603050405020304" charset="0"/>
                <a:cs typeface="Times New Roman" panose="02020603050405020304" charset="0"/>
                <a:sym typeface="+mn-ea"/>
              </a:rPr>
              <a:t>або отримати згоду працівника на продовження призупинення</a:t>
            </a:r>
            <a:r>
              <a:rPr lang="en-US" altLang="en-US" sz="2400">
                <a:solidFill>
                  <a:schemeClr val="tx2"/>
                </a:solidFill>
                <a:latin typeface="Times New Roman" panose="02020603050405020304" charset="0"/>
                <a:cs typeface="Times New Roman" panose="02020603050405020304" charset="0"/>
                <a:sym typeface="+mn-ea"/>
              </a:rPr>
              <a:t> на довший термін.</a:t>
            </a:r>
            <a:br>
              <a:rPr lang="en-US" altLang="en-US" sz="2400">
                <a:solidFill>
                  <a:schemeClr val="tx2"/>
                </a:solidFill>
                <a:latin typeface="Times New Roman" panose="02020603050405020304" charset="0"/>
                <a:cs typeface="Times New Roman" panose="02020603050405020304" charset="0"/>
              </a:rPr>
            </a:br>
            <a:r>
              <a:rPr lang="uk-UA" altLang="en-US" sz="2400">
                <a:solidFill>
                  <a:schemeClr val="tx2"/>
                </a:solidFill>
                <a:latin typeface="Times New Roman" panose="02020603050405020304" charset="0"/>
                <a:cs typeface="Times New Roman" panose="02020603050405020304" charset="0"/>
              </a:rPr>
              <a:t>       </a:t>
            </a:r>
            <a:r>
              <a:rPr lang="en-US" altLang="en-US" sz="2400">
                <a:solidFill>
                  <a:schemeClr val="tx2"/>
                </a:solidFill>
                <a:latin typeface="Times New Roman" panose="02020603050405020304" charset="0"/>
                <a:cs typeface="Times New Roman" panose="02020603050405020304" charset="0"/>
                <a:sym typeface="+mn-ea"/>
              </a:rPr>
              <a:t>Якщо наказ про одностороннє призупинення дії трудового договору визначає строк понад 90 календарних днів, він автоматично втрачає чинність з наступного дня після спливу 90 календарних днів.</a:t>
            </a:r>
            <a:br>
              <a:rPr lang="en-US" altLang="en-US" sz="2400">
                <a:solidFill>
                  <a:schemeClr val="tx2"/>
                </a:solidFill>
                <a:latin typeface="Times New Roman" panose="02020603050405020304" charset="0"/>
                <a:cs typeface="Times New Roman" panose="02020603050405020304" charset="0"/>
              </a:rPr>
            </a:br>
            <a:r>
              <a:rPr lang="uk-UA" altLang="en-US" sz="2400">
                <a:solidFill>
                  <a:schemeClr val="tx2"/>
                </a:solidFill>
                <a:latin typeface="Times New Roman" panose="02020603050405020304" charset="0"/>
                <a:cs typeface="Times New Roman" panose="02020603050405020304" charset="0"/>
              </a:rPr>
              <a:t>        </a:t>
            </a:r>
            <a:r>
              <a:rPr lang="en-US" altLang="en-US" sz="2400">
                <a:solidFill>
                  <a:schemeClr val="tx2"/>
                </a:solidFill>
                <a:latin typeface="Times New Roman" panose="02020603050405020304" charset="0"/>
                <a:cs typeface="Times New Roman" panose="02020603050405020304" charset="0"/>
                <a:sym typeface="+mn-ea"/>
              </a:rPr>
              <a:t>Після закінчення призупинення дії трудового договору працівник має повернутися до виконання своїх обов’язків. Якщо після відновлення дії трудового договору сторони не мають можливості виконувати свої обов’язки, такий договір може бути припиненим на підставах, визначених законом.</a:t>
            </a:r>
            <a:endParaRPr lang="en-US" altLang="en-US" sz="2400" b="1" dirty="0">
              <a:solidFill>
                <a:schemeClr val="tx2"/>
              </a:solidFill>
              <a:latin typeface="Times New Roman" panose="02020603050405020304" charset="0"/>
              <a:ea typeface="Open Sans" panose="020B0604020202020204" charset="0"/>
              <a:cs typeface="Times New Roman" panose="02020603050405020304" charset="0"/>
              <a:sym typeface="+mn-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1080000" y="196733"/>
            <a:ext cx="9160000" cy="959200"/>
          </a:xfrm>
          <a:prstGeom prst="rect">
            <a:avLst/>
          </a:prstGeom>
        </p:spPr>
        <p:txBody>
          <a:bodyPr spcFirstLastPara="1" vert="horz" wrap="square" lIns="121900" tIns="121900" rIns="121900" bIns="121900" rtlCol="0" anchor="t" anchorCtr="0">
            <a:noAutofit/>
          </a:bodyPr>
          <a:lstStyle/>
          <a:p>
            <a:pPr>
              <a:lnSpc>
                <a:spcPct val="100000"/>
              </a:lnSpc>
              <a:buClr>
                <a:schemeClr val="dk1"/>
              </a:buClr>
              <a:buSzPts val="990"/>
            </a:pPr>
            <a:r>
              <a:rPr lang="uk-UA" sz="3600" b="1" dirty="0">
                <a:solidFill>
                  <a:srgbClr val="184476"/>
                </a:solidFill>
                <a:latin typeface="Times New Roman" panose="02020603050405020304" charset="0"/>
                <a:ea typeface="Open Sans" panose="020B0604020202020204" charset="0"/>
                <a:cs typeface="Times New Roman" panose="02020603050405020304" charset="0"/>
              </a:rPr>
              <a:t>Простій</a:t>
            </a:r>
            <a:endParaRPr sz="3600" b="1" dirty="0">
              <a:solidFill>
                <a:srgbClr val="184476"/>
              </a:solidFill>
              <a:latin typeface="Times New Roman" panose="02020603050405020304" charset="0"/>
              <a:ea typeface="Open Sans" panose="020B0604020202020204" charset="0"/>
              <a:cs typeface="Times New Roman" panose="02020603050405020304" charset="0"/>
            </a:endParaRPr>
          </a:p>
        </p:txBody>
      </p:sp>
      <p:sp>
        <p:nvSpPr>
          <p:cNvPr id="2" name="TextBox 1"/>
          <p:cNvSpPr txBox="1"/>
          <p:nvPr/>
        </p:nvSpPr>
        <p:spPr>
          <a:xfrm>
            <a:off x="1170246" y="990027"/>
            <a:ext cx="9914697" cy="1106805"/>
          </a:xfrm>
          <a:prstGeom prst="rect">
            <a:avLst/>
          </a:prstGeom>
          <a:noFill/>
        </p:spPr>
        <p:txBody>
          <a:bodyPr wrap="square" rtlCol="0">
            <a:spAutoFit/>
          </a:bodyPr>
          <a:lstStyle/>
          <a:p>
            <a:r>
              <a:rPr lang="uk-UA" sz="2200" dirty="0">
                <a:solidFill>
                  <a:schemeClr val="accent1">
                    <a:lumMod val="50000"/>
                  </a:schemeClr>
                </a:solidFill>
                <a:latin typeface="Times New Roman" panose="02020603050405020304" charset="0"/>
                <a:ea typeface="Open Sans" panose="020B0604020202020204" charset="0"/>
                <a:cs typeface="Times New Roman" panose="02020603050405020304" charset="0"/>
              </a:rPr>
              <a:t>зупинення роботи, викликане відсутністю організаційних або технічних умов, необхідних для виконання роботи, невідворотною силою або іншими обставинами</a:t>
            </a:r>
            <a:endParaRPr lang="uk-UA" sz="2200" dirty="0">
              <a:solidFill>
                <a:schemeClr val="accent1">
                  <a:lumMod val="50000"/>
                </a:schemeClr>
              </a:solidFill>
              <a:latin typeface="Times New Roman" panose="02020603050405020304" charset="0"/>
              <a:ea typeface="Open Sans" panose="020B0604020202020204" charset="0"/>
              <a:cs typeface="Times New Roman" panose="02020603050405020304" charset="0"/>
            </a:endParaRPr>
          </a:p>
        </p:txBody>
      </p:sp>
      <p:graphicFrame>
        <p:nvGraphicFramePr>
          <p:cNvPr id="5" name="Схема 4"/>
          <p:cNvGraphicFramePr/>
          <p:nvPr/>
        </p:nvGraphicFramePr>
        <p:xfrm>
          <a:off x="1170245" y="2075178"/>
          <a:ext cx="10541955" cy="413999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297" y="-48996"/>
            <a:ext cx="12327054" cy="956274"/>
            <a:chOff x="-18297" y="-48996"/>
            <a:chExt cx="12327054" cy="956274"/>
          </a:xfrm>
        </p:grpSpPr>
        <p:grpSp>
          <p:nvGrpSpPr>
            <p:cNvPr id="30" name="Группа 29"/>
            <p:cNvGrpSpPr/>
            <p:nvPr/>
          </p:nvGrpSpPr>
          <p:grpSpPr>
            <a:xfrm>
              <a:off x="10989481" y="268158"/>
              <a:ext cx="1319276" cy="421934"/>
              <a:chOff x="10956143" y="253873"/>
              <a:chExt cx="1319276" cy="421934"/>
            </a:xfrm>
          </p:grpSpPr>
          <p:grpSp>
            <p:nvGrpSpPr>
              <p:cNvPr id="33" name="Группа 32"/>
              <p:cNvGrpSpPr/>
              <p:nvPr/>
            </p:nvGrpSpPr>
            <p:grpSpPr>
              <a:xfrm>
                <a:off x="10960219" y="253873"/>
                <a:ext cx="1315200" cy="421934"/>
                <a:chOff x="10470561" y="6300510"/>
                <a:chExt cx="1315200" cy="421934"/>
              </a:xfrm>
            </p:grpSpPr>
            <p:sp>
              <p:nvSpPr>
                <p:cNvPr id="36" name="TextBox 35"/>
                <p:cNvSpPr txBox="1"/>
                <p:nvPr/>
              </p:nvSpPr>
              <p:spPr>
                <a:xfrm>
                  <a:off x="10474151" y="6300510"/>
                  <a:ext cx="1243210" cy="215444"/>
                </a:xfrm>
                <a:prstGeom prst="rect">
                  <a:avLst/>
                </a:prstGeom>
                <a:noFill/>
              </p:spPr>
              <p:txBody>
                <a:bodyPr wrap="square" rtlCol="0">
                  <a:spAutoFit/>
                </a:bodyPr>
                <a:lstStyle/>
                <a:p>
                  <a:r>
                    <a:rPr lang="en-US" sz="800" u="sng">
                      <a:solidFill>
                        <a:srgbClr val="2C64DF"/>
                      </a:solidFill>
                      <a:latin typeface="Rubik" panose="02000604000000020004" pitchFamily="2" charset="-79"/>
                      <a:cs typeface="Rubik" panose="02000604000000020004" pitchFamily="2" charset="-79"/>
                    </a:rPr>
                    <a:t>www.dsp.gov.ua</a:t>
                  </a:r>
                  <a:endParaRPr lang="en-US" sz="800" u="sng">
                    <a:solidFill>
                      <a:srgbClr val="2C64DF"/>
                    </a:solidFill>
                    <a:latin typeface="Rubik" panose="02000604000000020004" pitchFamily="2" charset="-79"/>
                    <a:cs typeface="Rubik" panose="02000604000000020004" pitchFamily="2" charset="-79"/>
                  </a:endParaRPr>
                </a:p>
              </p:txBody>
            </p:sp>
            <p:sp>
              <p:nvSpPr>
                <p:cNvPr id="37" name="TextBox 36"/>
                <p:cNvSpPr txBox="1"/>
                <p:nvPr/>
              </p:nvSpPr>
              <p:spPr>
                <a:xfrm>
                  <a:off x="10470561" y="6507000"/>
                  <a:ext cx="1315200" cy="215444"/>
                </a:xfrm>
                <a:prstGeom prst="rect">
                  <a:avLst/>
                </a:prstGeom>
                <a:noFill/>
              </p:spPr>
              <p:txBody>
                <a:bodyPr wrap="square" rtlCol="0">
                  <a:spAutoFit/>
                </a:bodyPr>
                <a:lstStyle/>
                <a:p>
                  <a:r>
                    <a:rPr lang="en-US" sz="800" u="sng">
                      <a:solidFill>
                        <a:srgbClr val="2C64DF"/>
                      </a:solidFill>
                      <a:latin typeface="Rubik" panose="02000604000000020004" pitchFamily="2" charset="-79"/>
                      <a:cs typeface="Rubik" panose="02000604000000020004" pitchFamily="2" charset="-79"/>
                    </a:rPr>
                    <a:t>www.pratsia.in.ua</a:t>
                  </a:r>
                  <a:endParaRPr lang="en-US" sz="800" u="sng">
                    <a:solidFill>
                      <a:srgbClr val="2C64DF"/>
                    </a:solidFill>
                    <a:latin typeface="Rubik" panose="02000604000000020004" pitchFamily="2" charset="-79"/>
                    <a:cs typeface="Rubik" panose="02000604000000020004" pitchFamily="2" charset="-79"/>
                  </a:endParaRPr>
                </a:p>
              </p:txBody>
            </p:sp>
          </p:grpSp>
          <p:sp>
            <p:nvSpPr>
              <p:cNvPr id="34" name="Овал 33"/>
              <p:cNvSpPr/>
              <p:nvPr/>
            </p:nvSpPr>
            <p:spPr>
              <a:xfrm>
                <a:off x="10956143" y="338835"/>
                <a:ext cx="69140" cy="69140"/>
              </a:xfrm>
              <a:prstGeom prst="ellipse">
                <a:avLst/>
              </a:prstGeom>
              <a:solidFill>
                <a:srgbClr val="FFC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Овал 34"/>
              <p:cNvSpPr/>
              <p:nvPr/>
            </p:nvSpPr>
            <p:spPr>
              <a:xfrm>
                <a:off x="10956143" y="550739"/>
                <a:ext cx="69140" cy="69140"/>
              </a:xfrm>
              <a:prstGeom prst="ellipse">
                <a:avLst/>
              </a:prstGeom>
              <a:solidFill>
                <a:srgbClr val="FFC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 name="Logo"/>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8297" y="-48996"/>
              <a:ext cx="1825998" cy="956274"/>
            </a:xfrm>
            <a:prstGeom prst="rect">
              <a:avLst/>
            </a:prstGeom>
          </p:spPr>
        </p:pic>
        <p:sp>
          <p:nvSpPr>
            <p:cNvPr id="32" name="Прямоугольник: скругленные углы 31"/>
            <p:cNvSpPr/>
            <p:nvPr/>
          </p:nvSpPr>
          <p:spPr>
            <a:xfrm>
              <a:off x="10923851" y="219075"/>
              <a:ext cx="1076062" cy="517554"/>
            </a:xfrm>
            <a:prstGeom prst="roundRect">
              <a:avLst>
                <a:gd name="adj" fmla="val 2755"/>
              </a:avLst>
            </a:prstGeom>
            <a:noFill/>
            <a:ln>
              <a:solidFill>
                <a:srgbClr val="2C64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Google Shape;208;p26"/>
          <p:cNvSpPr txBox="1"/>
          <p:nvPr/>
        </p:nvSpPr>
        <p:spPr>
          <a:xfrm>
            <a:off x="2475653" y="2605388"/>
            <a:ext cx="7529737" cy="715558"/>
          </a:xfrm>
          <a:prstGeom prst="rect">
            <a:avLst/>
          </a:prstGeom>
          <a:noFill/>
          <a:ln>
            <a:noFill/>
          </a:ln>
        </p:spPr>
        <p:txBody>
          <a:bodyPr spcFirstLastPara="1" wrap="square" lIns="68569" tIns="68569" rIns="68569" bIns="68569" anchor="t" anchorCtr="0">
            <a:spAutoFit/>
          </a:bodyPr>
          <a:lstStyle/>
          <a:p>
            <a:pPr algn="ctr"/>
            <a:r>
              <a:rPr lang="en-US" sz="3750" b="1" dirty="0">
                <a:solidFill>
                  <a:srgbClr val="2C64DF"/>
                </a:solidFill>
                <a:latin typeface="Rubik" panose="02000604000000020004" pitchFamily="2" charset="-79"/>
                <a:ea typeface="Open Sans"/>
                <a:cs typeface="Rubik" panose="02000604000000020004" pitchFamily="2" charset="-79"/>
                <a:sym typeface="Open Sans"/>
              </a:rPr>
              <a:t>ДЯКУЮ ЗА УВАГУ !</a:t>
            </a:r>
            <a:endParaRPr sz="3750" b="1" dirty="0">
              <a:solidFill>
                <a:srgbClr val="2C64DF"/>
              </a:solidFill>
              <a:latin typeface="Rubik" panose="02000604000000020004" pitchFamily="2" charset="-79"/>
              <a:ea typeface="Open Sans"/>
              <a:cs typeface="Rubik" panose="02000604000000020004" pitchFamily="2" charset="-79"/>
              <a:sym typeface="Open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0" y="0"/>
            <a:ext cx="12185522"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0" y="0"/>
            <a:ext cx="12185522"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1" y="0"/>
            <a:ext cx="12185521"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0" y="0"/>
            <a:ext cx="12185522"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1" y="0"/>
            <a:ext cx="12185521"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0" y="0"/>
            <a:ext cx="12185522"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1" y="0"/>
            <a:ext cx="12185523" cy="6858000"/>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7328</Words>
  <Application>WPS Presentation</Application>
  <PresentationFormat>Широкоэкранный</PresentationFormat>
  <Paragraphs>125</Paragraphs>
  <Slides>25</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25</vt:i4>
      </vt:variant>
    </vt:vector>
  </HeadingPairs>
  <TitlesOfParts>
    <vt:vector size="42" baseType="lpstr">
      <vt:lpstr>Arial</vt:lpstr>
      <vt:lpstr>SimSun</vt:lpstr>
      <vt:lpstr>Wingdings</vt:lpstr>
      <vt:lpstr>Open Sans</vt:lpstr>
      <vt:lpstr>Rubik</vt:lpstr>
      <vt:lpstr>Times New Roman</vt:lpstr>
      <vt:lpstr>Segoe Print</vt:lpstr>
      <vt:lpstr>Calibri</vt:lpstr>
      <vt:lpstr>Microsoft YaHei</vt:lpstr>
      <vt:lpstr>Arial Unicode MS</vt:lpstr>
      <vt:lpstr>Calibri Light</vt:lpstr>
      <vt:lpstr>Rubik</vt:lpstr>
      <vt:lpstr>Open Sans</vt:lpstr>
      <vt:lpstr>Liberation Mono</vt:lpstr>
      <vt:lpstr>Times New Roman</vt:lpstr>
      <vt:lpstr>Calibri</vt:lpstr>
      <vt:lpstr>Тема 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Відпустки без збереження заробітної плати</vt:lpstr>
      <vt:lpstr>Призупинення дії трудового договору зміни з 14.03.2026 Обмеження строку дії призупинення трудових договорів   Призупинення дії трудового договору більше не може бути безстроковим.   Максимальний строк, на який роботодавець може призупинити трудові відносини в односторонньому порядку складає 90 календарних днів.   Цей строк є сукупним і включає всі періоди призупинення.  У випадку виникнення потреби цей термін може подовжуватись лише за взаємною згодою працівника та роботодавця.   Загальний строк призупинення не може перевищувати періоду дії воєнного стану.</vt:lpstr>
      <vt:lpstr>Призупинення дії трудового договору зміни з 14.03.2026     Усі накази роботодавця про призупинення дії трудових договорів, видані до 13 березня 2026 року включно, і в яких не вказано конкретного строку, не підлягають обов’язковому поновленню з 14.03.2026 та втрачають чинність через 90 днів після 14.03.2026.         Роботодавець повинен або визначити конкретну дату завершення призупинення дії трудового договору (з урахуванням максимального терміну) або отримати згоду працівника на продовження призупинення на довший термін.        Якщо наказ про одностороннє призупинення дії трудового договору визначає строк понад 90 календарних днів, він автоматично втрачає чинність з наступного дня після спливу 90 календарних днів.         Після закінчення призупинення дії трудового договору працівник має повернутися до виконання своїх обов’язків. Якщо після відновлення дії трудового договору сторони не мають можливості виконувати свої обов’язки, такий договір може бути припиненим на підставах, визначених законом.</vt:lpstr>
      <vt:lpstr>Простій</vt:lpstr>
      <vt:lpstr>PowerPoint 演示文稿</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WPS_1782481598</cp:lastModifiedBy>
  <cp:revision>16</cp:revision>
  <dcterms:created xsi:type="dcterms:W3CDTF">2026-08-13T09:29:00Z</dcterms:created>
  <dcterms:modified xsi:type="dcterms:W3CDTF">2026-09-08T14:56:07Z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63CDFC80012444E19C4933680DC3AE3F_13</vt:lpwstr>
  </property>
  <property fmtid="{D5CDD505-2E9C-101B-9397-08002B2CF9AE}" pid="3" name="KSOProductBuildVer">
    <vt:lpwstr>1033-12.1.0.28485</vt:lpwstr>
  </property>
</Properties>
</file>