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7">
  <p:sldMasterIdLst>
    <p:sldMasterId id="2147483648" r:id="rId1"/>
  </p:sldMasterIdLst>
  <p:notesMasterIdLst>
    <p:notesMasterId r:id="rId17"/>
  </p:notesMasterIdLst>
  <p:sldIdLst>
    <p:sldId id="333" r:id="rId2"/>
    <p:sldId id="327" r:id="rId3"/>
    <p:sldId id="351" r:id="rId4"/>
    <p:sldId id="360" r:id="rId5"/>
    <p:sldId id="345" r:id="rId6"/>
    <p:sldId id="337" r:id="rId7"/>
    <p:sldId id="341" r:id="rId8"/>
    <p:sldId id="342" r:id="rId9"/>
    <p:sldId id="335" r:id="rId10"/>
    <p:sldId id="339" r:id="rId11"/>
    <p:sldId id="352" r:id="rId12"/>
    <p:sldId id="369" r:id="rId13"/>
    <p:sldId id="372" r:id="rId14"/>
    <p:sldId id="373" r:id="rId15"/>
    <p:sldId id="326" r:id="rId16"/>
  </p:sldIdLst>
  <p:sldSz cx="9144000" cy="5143500" type="screen16x9"/>
  <p:notesSz cx="6858000" cy="9144000"/>
  <p:embeddedFontLst>
    <p:embeddedFont>
      <p:font typeface="Rubik" panose="020B0604020202020204" charset="-79"/>
      <p:regular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94" userDrawn="1">
          <p15:clr>
            <a:srgbClr val="9AA0A6"/>
          </p15:clr>
        </p15:guide>
        <p15:guide id="2" pos="493" userDrawn="1">
          <p15:clr>
            <a:srgbClr val="9AA0A6"/>
          </p15:clr>
        </p15:guide>
        <p15:guide id="3" pos="5598" userDrawn="1">
          <p15:clr>
            <a:srgbClr val="9AA0A6"/>
          </p15:clr>
        </p15:guide>
        <p15:guide id="4" orient="horz" pos="2930" userDrawn="1">
          <p15:clr>
            <a:srgbClr val="9AA0A6"/>
          </p15:clr>
        </p15:guide>
        <p15:guide id="5" pos="546" userDrawn="1">
          <p15:clr>
            <a:srgbClr val="9AA0A6"/>
          </p15:clr>
        </p15:guide>
        <p15:guide id="6" orient="horz" pos="585" userDrawn="1">
          <p15:clr>
            <a:srgbClr val="9AA0A6"/>
          </p15:clr>
        </p15:guide>
        <p15:guide id="7" orient="horz" pos="25" userDrawn="1">
          <p15:clr>
            <a:srgbClr val="9AA0A6"/>
          </p15:clr>
        </p15:guide>
        <p15:guide id="8" pos="2261" userDrawn="1">
          <p15:clr>
            <a:srgbClr val="9AA0A6"/>
          </p15:clr>
        </p15:guide>
        <p15:guide id="9" orient="horz" pos="1188" userDrawn="1">
          <p15:clr>
            <a:srgbClr val="9AA0A6"/>
          </p15:clr>
        </p15:guide>
        <p15:guide id="10" pos="3402" userDrawn="1">
          <p15:clr>
            <a:srgbClr val="9AA0A6"/>
          </p15:clr>
        </p15:guide>
        <p15:guide id="11" orient="horz" pos="1841" userDrawn="1">
          <p15:clr>
            <a:srgbClr val="9AA0A6"/>
          </p15:clr>
        </p15:guide>
        <p15:guide id="12" orient="horz" pos="2467" userDrawn="1">
          <p15:clr>
            <a:srgbClr val="9AA0A6"/>
          </p15:clr>
        </p15:guide>
        <p15:guide id="13" orient="horz" pos="1399" userDrawn="1">
          <p15:clr>
            <a:srgbClr val="9AA0A6"/>
          </p15:clr>
        </p15:guide>
        <p15:guide id="14" orient="horz" pos="1129" userDrawn="1">
          <p15:clr>
            <a:srgbClr val="9AA0A6"/>
          </p15:clr>
        </p15:guide>
        <p15:guide id="15" orient="horz" pos="1799" userDrawn="1">
          <p15:clr>
            <a:srgbClr val="9AA0A6"/>
          </p15:clr>
        </p15:guide>
        <p15:guide id="16" orient="horz" pos="1059" userDrawn="1">
          <p15:clr>
            <a:srgbClr val="9AA0A6"/>
          </p15:clr>
        </p15:guide>
        <p15:guide id="17" pos="3853" userDrawn="1">
          <p15:clr>
            <a:srgbClr val="9AA0A6"/>
          </p15:clr>
        </p15:guide>
        <p15:guide id="18" orient="horz" pos="3106" userDrawn="1">
          <p15:clr>
            <a:srgbClr val="9AA0A6"/>
          </p15:clr>
        </p15:guide>
        <p15:guide id="19" pos="905" userDrawn="1">
          <p15:clr>
            <a:srgbClr val="9AA0A6"/>
          </p15:clr>
        </p15:guide>
        <p15:guide id="20" orient="horz" pos="2093" userDrawn="1">
          <p15:clr>
            <a:srgbClr val="9AA0A6"/>
          </p15:clr>
        </p15:guide>
        <p15:guide id="21" pos="2858" userDrawn="1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4" autoAdjust="0"/>
    <p:restoredTop sz="94673" autoAdjust="0"/>
  </p:normalViewPr>
  <p:slideViewPr>
    <p:cSldViewPr snapToGrid="0" showGuides="1">
      <p:cViewPr varScale="1">
        <p:scale>
          <a:sx n="144" d="100"/>
          <a:sy n="144" d="100"/>
        </p:scale>
        <p:origin x="402" y="234"/>
      </p:cViewPr>
      <p:guideLst>
        <p:guide orient="horz" pos="194"/>
        <p:guide pos="493"/>
        <p:guide pos="5598"/>
        <p:guide orient="horz" pos="2930"/>
        <p:guide pos="546"/>
        <p:guide orient="horz" pos="585"/>
        <p:guide orient="horz" pos="25"/>
        <p:guide pos="2261"/>
        <p:guide orient="horz" pos="1188"/>
        <p:guide pos="3402"/>
        <p:guide orient="horz" pos="1841"/>
        <p:guide orient="horz" pos="2467"/>
        <p:guide orient="horz" pos="1399"/>
        <p:guide orient="horz" pos="1129"/>
        <p:guide orient="horz" pos="1799"/>
        <p:guide orient="horz" pos="1059"/>
        <p:guide pos="3853"/>
        <p:guide orient="horz" pos="3106"/>
        <p:guide pos="905"/>
        <p:guide orient="horz" pos="2093"/>
        <p:guide pos="2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8329bbed1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8329bbed1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29050" y="2485050"/>
            <a:ext cx="5384400" cy="53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29050" y="3334975"/>
            <a:ext cx="3868500" cy="2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 sz="600"/>
            </a:lvl1pPr>
            <a:lvl2pPr lvl="1" algn="l">
              <a:buNone/>
              <a:defRPr sz="600"/>
            </a:lvl2pPr>
            <a:lvl3pPr lvl="2" algn="l">
              <a:buNone/>
              <a:defRPr sz="600"/>
            </a:lvl3pPr>
            <a:lvl4pPr lvl="3" algn="l">
              <a:buNone/>
              <a:defRPr sz="600"/>
            </a:lvl4pPr>
            <a:lvl5pPr lvl="4" algn="l">
              <a:buNone/>
              <a:defRPr sz="600"/>
            </a:lvl5pPr>
            <a:lvl6pPr lvl="5" algn="l">
              <a:buNone/>
              <a:defRPr sz="600"/>
            </a:lvl6pPr>
            <a:lvl7pPr lvl="6" algn="l">
              <a:buNone/>
              <a:defRPr sz="600"/>
            </a:lvl7pPr>
            <a:lvl8pPr lvl="7" algn="l">
              <a:buNone/>
              <a:defRPr sz="600"/>
            </a:lvl8pPr>
            <a:lvl9pPr lvl="8" algn="l">
              <a:buNone/>
              <a:defRPr sz="6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3;p2"/>
          <p:cNvSpPr txBox="1"/>
          <p:nvPr/>
        </p:nvSpPr>
        <p:spPr>
          <a:xfrm>
            <a:off x="7445113" y="4476300"/>
            <a:ext cx="1575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accent1"/>
                </a:solidFill>
              </a:rPr>
              <a:t>www.dsp.gov.ua</a:t>
            </a:r>
            <a:endParaRPr sz="900" u="sng" dirty="0">
              <a:solidFill>
                <a:schemeClr val="accent1"/>
              </a:solidFill>
            </a:endParaRPr>
          </a:p>
        </p:txBody>
      </p:sp>
      <p:sp>
        <p:nvSpPr>
          <p:cNvPr id="14" name="Google Shape;14;p2"/>
          <p:cNvSpPr txBox="1"/>
          <p:nvPr/>
        </p:nvSpPr>
        <p:spPr>
          <a:xfrm>
            <a:off x="7445675" y="4728000"/>
            <a:ext cx="171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accent1"/>
                </a:solidFill>
              </a:rPr>
              <a:t>www.pratsia.in.ua</a:t>
            </a:r>
            <a:endParaRPr sz="900" u="sng" dirty="0">
              <a:solidFill>
                <a:schemeClr val="accent1"/>
              </a:solidFill>
            </a:endParaRPr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17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33584" y="0"/>
            <a:ext cx="2127491" cy="11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9841-7351-4894-A4FD-2F43700E9138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BAE84-B53E-40B1-8B44-BBA65F95C5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есень 2022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16425" y="56250"/>
            <a:ext cx="6546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0" name="Google Shape;20;p3"/>
          <p:cNvSpPr txBox="1"/>
          <p:nvPr/>
        </p:nvSpPr>
        <p:spPr>
          <a:xfrm>
            <a:off x="7709863" y="4565950"/>
            <a:ext cx="1046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5398D9"/>
                </a:solidFill>
              </a:rPr>
              <a:t>www.dsp.gov.ua</a:t>
            </a:r>
            <a:endParaRPr sz="900" u="sng" dirty="0">
              <a:solidFill>
                <a:srgbClr val="5398D9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8780700" y="4917650"/>
            <a:ext cx="211250" cy="128575"/>
          </a:xfrm>
          <a:prstGeom prst="flowChartDecision">
            <a:avLst/>
          </a:prstGeom>
          <a:solidFill>
            <a:srgbClr val="F5BA08"/>
          </a:solidFill>
          <a:ln w="9525" cap="flat" cmpd="sng">
            <a:solidFill>
              <a:srgbClr val="F5BA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22;p3"/>
          <p:cNvSpPr/>
          <p:nvPr/>
        </p:nvSpPr>
        <p:spPr>
          <a:xfrm>
            <a:off x="8780700" y="4663225"/>
            <a:ext cx="211250" cy="128575"/>
          </a:xfrm>
          <a:prstGeom prst="flowChartDecision">
            <a:avLst/>
          </a:prstGeom>
          <a:solidFill>
            <a:srgbClr val="F5BA08"/>
          </a:solidFill>
          <a:ln w="9525" cap="flat" cmpd="sng">
            <a:solidFill>
              <a:srgbClr val="F5BA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23;p3"/>
          <p:cNvSpPr txBox="1"/>
          <p:nvPr/>
        </p:nvSpPr>
        <p:spPr>
          <a:xfrm>
            <a:off x="7709875" y="4820388"/>
            <a:ext cx="1088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5398D9"/>
                </a:solidFill>
              </a:rPr>
              <a:t>www.pratsia.in.ua</a:t>
            </a:r>
            <a:endParaRPr sz="900" u="sng" dirty="0">
              <a:solidFill>
                <a:srgbClr val="5398D9"/>
              </a:solidFill>
            </a:endParaRPr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17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33584" y="0"/>
            <a:ext cx="2127491" cy="11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1194375" y="445025"/>
            <a:ext cx="763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943875" y="1131850"/>
            <a:ext cx="7888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2"/>
          <a:srcRect l="37440" t="75444" r="5484" b="11360"/>
          <a:stretch>
            <a:fillRect/>
          </a:stretch>
        </p:blipFill>
        <p:spPr>
          <a:xfrm rot="5400000">
            <a:off x="-2316363" y="2213536"/>
            <a:ext cx="5349149" cy="71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16550" y="-9"/>
            <a:ext cx="2127450" cy="111415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8780700" y="4663225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" name="Google Shape;33;p4"/>
          <p:cNvSpPr/>
          <p:nvPr/>
        </p:nvSpPr>
        <p:spPr>
          <a:xfrm>
            <a:off x="8780700" y="4917650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7772775" y="4565950"/>
            <a:ext cx="1059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4778AE"/>
                </a:solidFill>
              </a:rPr>
              <a:t>www.dsp.gov.ua</a:t>
            </a:r>
            <a:endParaRPr sz="900" u="sng" dirty="0">
              <a:solidFill>
                <a:srgbClr val="4778AE"/>
              </a:solidFill>
            </a:endParaRPr>
          </a:p>
        </p:txBody>
      </p:sp>
      <p:sp>
        <p:nvSpPr>
          <p:cNvPr id="35" name="Google Shape;35;p4"/>
          <p:cNvSpPr txBox="1"/>
          <p:nvPr/>
        </p:nvSpPr>
        <p:spPr>
          <a:xfrm>
            <a:off x="7772775" y="4820375"/>
            <a:ext cx="1194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4778AE"/>
                </a:solidFill>
              </a:rPr>
              <a:t>www.pratsia.in.ua</a:t>
            </a:r>
            <a:endParaRPr sz="900" u="sng" dirty="0">
              <a:solidFill>
                <a:srgbClr val="4778AE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>
  <p:cSld name="TITLE_AND_BODY_1">
    <p:bg>
      <p:bgPr>
        <a:solidFill>
          <a:srgbClr val="2C64E6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194375" y="445025"/>
            <a:ext cx="763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943875" y="1131850"/>
            <a:ext cx="7888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40" name="Google Shape;40;p5"/>
          <p:cNvPicPr preferRelativeResize="0"/>
          <p:nvPr/>
        </p:nvPicPr>
        <p:blipFill rotWithShape="1">
          <a:blip r:embed="rId2"/>
          <a:srcRect l="37440" t="27990" r="5484" b="59636"/>
          <a:stretch>
            <a:fillRect/>
          </a:stretch>
        </p:blipFill>
        <p:spPr>
          <a:xfrm rot="5400000">
            <a:off x="-2221587" y="2231462"/>
            <a:ext cx="5123749" cy="6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/>
          <p:nvPr/>
        </p:nvSpPr>
        <p:spPr>
          <a:xfrm>
            <a:off x="8780700" y="4663225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" name="Google Shape;42;p5"/>
          <p:cNvSpPr/>
          <p:nvPr/>
        </p:nvSpPr>
        <p:spPr>
          <a:xfrm>
            <a:off x="8780700" y="4917650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" name="Google Shape;43;p5"/>
          <p:cNvSpPr txBox="1"/>
          <p:nvPr/>
        </p:nvSpPr>
        <p:spPr>
          <a:xfrm>
            <a:off x="7772775" y="4565950"/>
            <a:ext cx="1059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lt1"/>
                </a:solidFill>
              </a:rPr>
              <a:t>www.dsp.gov.ua</a:t>
            </a:r>
            <a:endParaRPr sz="900" u="sng" dirty="0">
              <a:solidFill>
                <a:schemeClr val="lt1"/>
              </a:solidFill>
            </a:endParaRPr>
          </a:p>
        </p:txBody>
      </p:sp>
      <p:sp>
        <p:nvSpPr>
          <p:cNvPr id="44" name="Google Shape;44;p5"/>
          <p:cNvSpPr txBox="1"/>
          <p:nvPr/>
        </p:nvSpPr>
        <p:spPr>
          <a:xfrm>
            <a:off x="7772775" y="4820375"/>
            <a:ext cx="1194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lt1"/>
                </a:solidFill>
              </a:rPr>
              <a:t>www.pratsia.in.ua</a:t>
            </a:r>
            <a:endParaRPr sz="900" u="sng" dirty="0">
              <a:solidFill>
                <a:schemeClr val="lt1"/>
              </a:solidFill>
            </a:endParaRPr>
          </a:p>
        </p:txBody>
      </p:sp>
      <p:pic>
        <p:nvPicPr>
          <p:cNvPr id="45" name="Google Shape;45;p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96525" y="163625"/>
            <a:ext cx="1924625" cy="95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6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uk-UA" sz="1050" b="1" dirty="0">
              <a:latin typeface="Open Sans" charset="0"/>
              <a:ea typeface="Open Sans" charset="0"/>
              <a:cs typeface="Open Sans" charset="0"/>
              <a:sym typeface="Rubik" panose="0200060400000002000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0" y="114935"/>
            <a:ext cx="2214880" cy="7931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0605"/>
            <a:ext cx="9144000" cy="1036955"/>
          </a:xfrm>
          <a:prstGeom prst="rect">
            <a:avLst/>
          </a:prstGeom>
        </p:spPr>
      </p:pic>
      <p:sp>
        <p:nvSpPr>
          <p:cNvPr id="9" name="Google Shape;611;p112"/>
          <p:cNvSpPr txBox="1"/>
          <p:nvPr/>
        </p:nvSpPr>
        <p:spPr>
          <a:xfrm>
            <a:off x="753000" y="4561622"/>
            <a:ext cx="7638000" cy="50195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8000"/>
            </a:pPr>
            <a:r>
              <a:rPr lang="uk-UA" sz="1350" dirty="0" smtClean="0">
                <a:solidFill>
                  <a:schemeClr val="lt1"/>
                </a:solidFill>
                <a:ea typeface="Open Sans" charset="0"/>
                <a:cs typeface="Open Sans" charset="0"/>
                <a:sym typeface="Open Sans"/>
              </a:rPr>
              <a:t>вересень</a:t>
            </a:r>
            <a:r>
              <a:rPr lang="uk-UA" sz="1350" dirty="0" smtClean="0">
                <a:solidFill>
                  <a:schemeClr val="lt1"/>
                </a:solidFill>
                <a:latin typeface="Open Sans" charset="0"/>
                <a:ea typeface="Open Sans" charset="0"/>
                <a:cs typeface="Open Sans" charset="0"/>
                <a:sym typeface="Open Sans"/>
              </a:rPr>
              <a:t> </a:t>
            </a:r>
            <a:r>
              <a:rPr lang="uk-UA" sz="1350" dirty="0" smtClean="0">
                <a:solidFill>
                  <a:schemeClr val="bg1"/>
                </a:solidFill>
                <a:ea typeface="Open Sans" charset="0"/>
                <a:cs typeface="Open Sans" charset="0"/>
                <a:sym typeface="Open Sans"/>
              </a:rPr>
              <a:t>2026</a:t>
            </a:r>
            <a:endParaRPr lang="ru-RU" sz="135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9950" y="908050"/>
            <a:ext cx="7783720" cy="28953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uk-UA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Контроль працевлаштування осіб з інвалідністю</a:t>
            </a:r>
          </a:p>
          <a:p>
            <a:pPr algn="ctr"/>
            <a:r>
              <a:rPr lang="uk-UA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Практика </a:t>
            </a:r>
            <a:r>
              <a:rPr lang="uk-UA" sz="1800" b="1" dirty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застосування Порядку № 659, інформаційний обмін між Пенсійним фондом України та </a:t>
            </a:r>
            <a:r>
              <a:rPr lang="uk-UA" sz="1800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Держпраці</a:t>
            </a:r>
            <a:r>
              <a:rPr lang="uk-UA" sz="1800" b="1" dirty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, алгоритм проведення перевірок та фінансові наслідки для </a:t>
            </a:r>
            <a:r>
              <a:rPr lang="uk-UA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роботодавців</a:t>
            </a:r>
          </a:p>
          <a:p>
            <a:pPr algn="ctr"/>
            <a:endParaRPr lang="uk-UA" sz="1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uk-UA" sz="1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uk-UA" sz="1800" b="1" dirty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+mn-ea"/>
              </a:rPr>
              <a:t>Олександр </a:t>
            </a:r>
            <a:r>
              <a:rPr lang="uk-UA" sz="1800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+mn-ea"/>
              </a:rPr>
              <a:t>Семенін</a:t>
            </a:r>
            <a:endParaRPr lang="uk-UA" sz="1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ctr"/>
            <a:r>
              <a:rPr lang="uk-UA" sz="1800" i="1" dirty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+mn-ea"/>
              </a:rPr>
              <a:t>начальник відділу з питань зайнятості та реклами про вакансії про роботу</a:t>
            </a:r>
            <a:endParaRPr lang="ru-RU" sz="1800" i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167005"/>
            <a:ext cx="6686550" cy="3486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uk-UA" sz="1600" b="1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ЩО САМЕ ПЕРЕВІРЯЄ ІНСПЕКТОР</a:t>
            </a:r>
            <a:endParaRPr lang="uk-UA" sz="1600" i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775" y="606426"/>
            <a:ext cx="5090077" cy="39390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Під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час перевірки важливо встановити не просто факт наявності в роботодавця працівників з інвалідністю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</a:t>
            </a:r>
            <a:r>
              <a:rPr lang="uk-UA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Необхідно </a:t>
            </a:r>
            <a:r>
              <a:rPr lang="uk-UA" sz="1200" b="1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перевірити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uk-UA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- правильність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визначення середньооблікової кількості штатних працівників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- правильність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розрахунку нормативу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- кількість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фактично працевлаштованих осіб з інвалідністю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- рівень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оплати їхньої праці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- правомірність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подвійного зарахування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- кількість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штатних одиниць із важкими, шкідливими чи небезпечними умовами праці, які виключено з розрахунку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За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результатами перевірки в акті зазначається розрахунок виконання або невиконання нормативу та, у разі виявлення порушення, його детальний опис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Тобто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предмет контролю — це не формальна наявність працівника з інвалідністю, а правильність виконання нормативу в 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цілому.</a:t>
            </a:r>
            <a:endParaRPr lang="uk-UA" sz="1600" b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574" y="1258957"/>
            <a:ext cx="3359426" cy="22396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420852"/>
            <a:ext cx="6686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РЕЗУЛЬТАТИ ПЕРЕВІРКИ</a:t>
            </a:r>
            <a:endParaRPr lang="uk-UA" sz="16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775" y="900241"/>
            <a:ext cx="400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За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результатами проведення перевірки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складає акт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Якщо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встановлено невиконання нормативу, в акті обов’язково наводиться детальний опис виявленого порушення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У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разі необхідності усунення порушення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застосовує передбачений Порядком механізм реагування, зокрема видає роботодавцю припис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При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цьому важливо розмежовувати два поняття: контроль за виконанням нормативу та адміністрування внеску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Функція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полягає у встановленні фактичного виконання або невиконання роботодавцем нормативу.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не підміняє орган, який адмініструє внесок, і не повинна ототожнювати перевірку нормативу з автоматичним нарахуванням фінансової санкції.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026" y="1199322"/>
            <a:ext cx="4316067" cy="28773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1845" y="454708"/>
            <a:ext cx="8251190" cy="4400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ЩО ЗАМІНИЛО СТАРУ СИСТЕМУ САНКЦІЙ</a:t>
            </a:r>
            <a:endParaRPr lang="uk-UA" sz="1600" b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91845" y="964289"/>
            <a:ext cx="4223468" cy="41792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року для нових звітних періодів діє інша фінансова модель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внесок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підтримку працевлаштування осіб з інвалідністю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Платниками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роботодавці, у яких у календарному кварталі працює вісім і більше штатних працівників і які не виконали встановлений норматив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Роботодавець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розраховує внесок самостійно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складається з трьох показників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відсотків середньомісячної заробітної плати одного працівника × кількість місяців у кварталі × кількість робочих місць, яких не вистачає для виконання нормативу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alt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 воєнного стану та до закінчення відповідного кварталу розмір внеску становить 50 відсотків від суми, визначеної за загальними правилами.</a:t>
            </a:r>
          </a:p>
          <a:p>
            <a:pPr algn="just"/>
            <a:endParaRPr lang="en-US" altLang="en-US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469" y="1103340"/>
            <a:ext cx="4298531" cy="286568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1163" y="317169"/>
            <a:ext cx="8310245" cy="4400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ХТО АДМІНІСТРУЄ ВНЕСОК І ЯКІ МОЖЛИВІ </a:t>
            </a:r>
            <a:endParaRPr lang="en-US" sz="16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ФІНАНСОВІ </a:t>
            </a:r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НАСЛІДКИ</a:t>
            </a:r>
            <a:endParaRPr lang="en-US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41163" y="987286"/>
            <a:ext cx="3913717" cy="4224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вересень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адміністрування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внеску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податкової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Закон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Пенсійного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моменту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перехідна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Звітність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календарних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кварталу, 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сплачується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календарних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несплату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несвоєчасну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сплату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штраф 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несплаченої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донарахування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несвоєчасно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нарахованого</a:t>
            </a:r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внеску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звітний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відсотків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донарахованої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недоїмку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нараховується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пеня </a:t>
            </a:r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0,1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прострочення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32" y="1208599"/>
            <a:ext cx="4359303" cy="29062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3755" y="497123"/>
            <a:ext cx="8310245" cy="4400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ОСОБЛИВОСТІ ПЕРЕВІРОК ПІД ЧАС ВОЄННОГО СТАНУ</a:t>
            </a:r>
            <a:endParaRPr lang="uk-UA" sz="1600" b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98954" y="1043195"/>
            <a:ext cx="4032498" cy="38468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659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процедуру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позапланових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актами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воєнного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303, яка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формальної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Порядком № 659 сама по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постанови № 303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en-US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контрольного заходу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чинних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alt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altLang="en-US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52" y="1152939"/>
            <a:ext cx="4218542" cy="281236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159844" y="2253934"/>
            <a:ext cx="5081586" cy="654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71" y="-137571"/>
            <a:ext cx="2146667" cy="11242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7752600" y="4542453"/>
            <a:ext cx="1191600" cy="628381"/>
            <a:chOff x="10389600" y="6161601"/>
            <a:chExt cx="1588800" cy="837842"/>
          </a:xfrm>
        </p:grpSpPr>
        <p:sp>
          <p:nvSpPr>
            <p:cNvPr id="7" name="TextBox 6"/>
            <p:cNvSpPr txBox="1"/>
            <p:nvPr/>
          </p:nvSpPr>
          <p:spPr>
            <a:xfrm>
              <a:off x="10393191" y="6161601"/>
              <a:ext cx="124321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u="sng" dirty="0">
                  <a:solidFill>
                    <a:srgbClr val="4778AE"/>
                  </a:solidFill>
                </a:rPr>
                <a:t>www.dsp.gov.ua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389600" y="6507000"/>
              <a:ext cx="1315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u="sng" dirty="0">
                  <a:solidFill>
                    <a:srgbClr val="4778AE"/>
                  </a:solidFill>
                </a:rPr>
                <a:t>www.pratsia.in.ua</a:t>
              </a:r>
            </a:p>
          </p:txBody>
        </p:sp>
        <p:sp>
          <p:nvSpPr>
            <p:cNvPr id="9" name="Блок-схема: решение 8"/>
            <p:cNvSpPr/>
            <p:nvPr/>
          </p:nvSpPr>
          <p:spPr>
            <a:xfrm>
              <a:off x="11704800" y="6231700"/>
              <a:ext cx="273600" cy="136800"/>
            </a:xfrm>
            <a:prstGeom prst="flowChartDecision">
              <a:avLst/>
            </a:prstGeom>
            <a:solidFill>
              <a:srgbClr val="F1C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Блок-схема: решение 9"/>
            <p:cNvSpPr/>
            <p:nvPr/>
          </p:nvSpPr>
          <p:spPr>
            <a:xfrm>
              <a:off x="11704800" y="6577099"/>
              <a:ext cx="273600" cy="136800"/>
            </a:xfrm>
            <a:prstGeom prst="flowChartDecision">
              <a:avLst/>
            </a:prstGeom>
            <a:solidFill>
              <a:srgbClr val="F1C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28" name="Google Shape;208;p26"/>
          <p:cNvSpPr txBox="1"/>
          <p:nvPr/>
        </p:nvSpPr>
        <p:spPr>
          <a:xfrm>
            <a:off x="2078840" y="681840"/>
            <a:ext cx="5313600" cy="715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/>
            <a:r>
              <a:rPr lang="en-US" sz="3750" b="1" dirty="0">
                <a:solidFill>
                  <a:srgbClr val="2C64DF"/>
                </a:solidFill>
                <a:latin typeface="Rubik" panose="02000604000000020004" pitchFamily="2" charset="-79"/>
                <a:ea typeface="Open Sans"/>
                <a:cs typeface="Rubik" panose="02000604000000020004" pitchFamily="2" charset="-79"/>
                <a:sym typeface="Open Sans"/>
              </a:rPr>
              <a:t>ДЯКУЮ ЗА УВАГУ !</a:t>
            </a:r>
            <a:endParaRPr sz="3750" b="1" dirty="0">
              <a:solidFill>
                <a:srgbClr val="2C64DF"/>
              </a:solidFill>
              <a:latin typeface="Rubik" panose="02000604000000020004" pitchFamily="2" charset="-79"/>
              <a:ea typeface="Open Sans"/>
              <a:cs typeface="Rubik" panose="02000604000000020004" pitchFamily="2" charset="-79"/>
              <a:sym typeface="Open Sans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5892859" y="1625311"/>
            <a:ext cx="2898925" cy="2527534"/>
            <a:chOff x="6022498" y="2098682"/>
            <a:chExt cx="2702115" cy="2355938"/>
          </a:xfrm>
        </p:grpSpPr>
        <p:sp>
          <p:nvSpPr>
            <p:cNvPr id="30" name="TextBox 29"/>
            <p:cNvSpPr txBox="1"/>
            <p:nvPr/>
          </p:nvSpPr>
          <p:spPr>
            <a:xfrm>
              <a:off x="6022498" y="4067330"/>
              <a:ext cx="2702115" cy="387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dirty="0">
                  <a:solidFill>
                    <a:srgbClr val="002060"/>
                  </a:solidFill>
                  <a:latin typeface="Open Sans" charset="0"/>
                  <a:ea typeface="Open Sans" charset="0"/>
                  <a:cs typeface="Open Sans" charset="0"/>
                </a:rPr>
                <a:t>Сервіс онлайн консультацій «інтерактивний інспектор»</a:t>
              </a:r>
            </a:p>
          </p:txBody>
        </p:sp>
        <p:pic>
          <p:nvPicPr>
            <p:cNvPr id="31" name="Picture 4" descr="https://lh4.googleusercontent.com/8X4CeYy7R_NsOtLrs1zSljyrOEHDdnKHo_ZzgWf43dBZhXuUXjzURdJb_IlX4yGx4ICd8DqG3S9Av1MrvAIDhVczSGluv2A441w2hzzf7F4Ymwkz3t8Fcg8Ac673m3J-2Gfjyv-uQlWjrZoJakiQGvjOXw=s2048"/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4018" y="2098682"/>
              <a:ext cx="1869970" cy="18699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/>
          <p:nvPr/>
        </p:nvGrpSpPr>
        <p:grpSpPr>
          <a:xfrm>
            <a:off x="1345219" y="1625310"/>
            <a:ext cx="2771669" cy="3008591"/>
            <a:chOff x="1024974" y="2098682"/>
            <a:chExt cx="2583499" cy="2804335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024974" y="4064902"/>
              <a:ext cx="2088914" cy="8381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050" dirty="0">
                  <a:solidFill>
                    <a:srgbClr val="002060"/>
                  </a:solidFill>
                  <a:latin typeface="Open Sans" charset="0"/>
                  <a:ea typeface="Open Sans" charset="0"/>
                  <a:cs typeface="Open Sans" charset="0"/>
                </a:rPr>
                <a:t>З відповіддями на найпоширеніші запитання можна ознайомитись на інформаційному порталі </a:t>
              </a:r>
              <a:r>
                <a:rPr lang="en-US" sz="1050" dirty="0">
                  <a:solidFill>
                    <a:srgbClr val="002060"/>
                  </a:solidFill>
                  <a:latin typeface="Open Sans" charset="0"/>
                  <a:ea typeface="Open Sans" charset="0"/>
                  <a:cs typeface="Open Sans" charset="0"/>
                </a:rPr>
                <a:t>pratsia.in.ua </a:t>
              </a:r>
              <a:endParaRPr lang="uk-UA" sz="1050" dirty="0">
                <a:solidFill>
                  <a:srgbClr val="002060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2301" y="2098682"/>
              <a:ext cx="2346172" cy="1869969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3677797" y="1625312"/>
            <a:ext cx="2484770" cy="2686511"/>
            <a:chOff x="3608473" y="2098683"/>
            <a:chExt cx="2316077" cy="2504122"/>
          </a:xfrm>
        </p:grpSpPr>
        <p:sp>
          <p:nvSpPr>
            <p:cNvPr id="36" name="TextBox 35"/>
            <p:cNvSpPr txBox="1"/>
            <p:nvPr/>
          </p:nvSpPr>
          <p:spPr>
            <a:xfrm>
              <a:off x="3608473" y="4064902"/>
              <a:ext cx="2316077" cy="537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dirty="0">
                  <a:solidFill>
                    <a:srgbClr val="002060"/>
                  </a:solidFill>
                  <a:latin typeface="Open Sans" charset="0"/>
                  <a:ea typeface="Open Sans" charset="0"/>
                  <a:cs typeface="Open Sans" charset="0"/>
                </a:rPr>
                <a:t>Анімаційні ролики</a:t>
              </a:r>
            </a:p>
            <a:p>
              <a:pPr algn="ctr"/>
              <a:r>
                <a:rPr lang="en-US" sz="1050" dirty="0">
                  <a:solidFill>
                    <a:srgbClr val="002060"/>
                  </a:solidFill>
                  <a:latin typeface="Open Sans" charset="0"/>
                  <a:ea typeface="Open Sans" charset="0"/>
                  <a:cs typeface="Open Sans" charset="0"/>
                </a:rPr>
                <a:t>https://m.youtube.com/@user-om9dz7ey4r/videos</a:t>
              </a:r>
              <a:endParaRPr lang="uk-UA" sz="1050" dirty="0">
                <a:solidFill>
                  <a:srgbClr val="002060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pic>
          <p:nvPicPr>
            <p:cNvPr id="37" name="Picture 6" descr="https://lh5.googleusercontent.com/KQsImu21MByBj5Ov1-7eStznLOV-9IQHZDrowS3lzsZXtZhCFoFaC4AHveibIeX-WzZ69gaEeKeBPaZbKUkdEGgp4Kf2GEgDboxP9gX2AAWcHNPnrT1dXqnWcQ-KCjPd9sZUd-7JEQGmtQjWWNXhyTjFlQ=s204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72" t="23416" r="22355" b="13870"/>
            <a:stretch>
              <a:fillRect/>
            </a:stretch>
          </p:blipFill>
          <p:spPr bwMode="auto">
            <a:xfrm>
              <a:off x="3725297" y="2098683"/>
              <a:ext cx="2010651" cy="17768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6664" y="310197"/>
            <a:ext cx="6686550" cy="440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+mn-ea"/>
              </a:rPr>
              <a:t>НОВА МОДЕЛЬ КОНТРОЛЮ З 2026 РОКУ</a:t>
            </a:r>
            <a:r>
              <a:rPr lang="uk-UA" alt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+mn-ea"/>
              </a:rPr>
              <a:t>:</a:t>
            </a:r>
            <a:endParaRPr lang="uk-UA" altLang="en-US" sz="1600" b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+mn-ea"/>
            </a:endParaRPr>
          </a:p>
          <a:p>
            <a:pPr algn="l"/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l"/>
            <a:endParaRPr lang="en-US" altLang="en-US" sz="2400" b="1" i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775" y="530225"/>
            <a:ext cx="4301573" cy="41941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endParaRPr lang="uk-UA" altLang="en-US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  З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1 січня 2026 року в Україні суттєво змінився механізм забезпечення працевлаштування осіб з інвалідністю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Зміни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стосуються не лише порядку розрахунку нормативу робочих місць, а й самого підходу до державного контролю. </a:t>
            </a:r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 Система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дедалі більше базується на інформації державних реєстрів, обміні даними між органами влади та можливості виявлення ознак порушення без попереднього звернення працівника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Окремий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механізм контролю визначено постановою Кабінету Міністрів України від 27 травня 2026 року № 659. </a:t>
            </a:r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Вона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передбачає проведення </a:t>
            </a:r>
            <a:r>
              <a:rPr lang="uk-UA" altLang="en-US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Держпраці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та її територіальними органами планових і позапланових перевірок виконання нормативу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Важливо</a:t>
            </a:r>
            <a:r>
              <a:rPr lang="uk-UA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, що перевірки відповідно до Порядку № 659 здійснюються за період починаючи з 1 липня 2026 року.</a:t>
            </a:r>
            <a:endParaRPr lang="en-US" altLang="en-US" sz="1200" b="1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87" y="1429742"/>
            <a:ext cx="3564835" cy="2395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1557" y="676469"/>
            <a:ext cx="6749415" cy="431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ЯКИЙ НОРМАТИВ ПЕРЕВІРЯЄ ДЕРЖПРАЦІ </a:t>
            </a:r>
            <a:endParaRPr lang="uk-UA" sz="1600" i="1" dirty="0">
              <a:solidFill>
                <a:schemeClr val="accent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0148" y="1074006"/>
            <a:ext cx="4334703" cy="365039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US" altLang="en-US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   Роботодавці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самостійно розраховують норматив робочих місць за результатами кожного календарного кварталу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Для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роботодавців, у яких працює від 8 до 25 штатних працівників, норматив становить одне робоче місце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Якщо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середньооблікова кількість штатних працівників перевищує 25 осіб 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- норматив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становить 4 відсотки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Для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закладів охорони здоров'я, реабілітаційних закладів, надавачів соціальних послуг та окремих установ, основним видом діяльності яких є реабілітація, навчання або догляд за особами з інвалідністю, норматив становить 2 відсотки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Отриманий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показник роботодавець округлює до цілого значення за математичними правилами.</a:t>
            </a:r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947" y="1108269"/>
            <a:ext cx="2866516" cy="3581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036" y="713022"/>
            <a:ext cx="6686550" cy="608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ЗАРАХУВАННЯ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ДО НОРМАТИВУ</a:t>
            </a:r>
            <a:endParaRPr lang="uk-UA" sz="1600" i="1" dirty="0">
              <a:solidFill>
                <a:schemeClr val="accent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775" y="1099930"/>
            <a:ext cx="4036529" cy="348532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Новою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важливою умовою є рівень оплати праці особи з інвалідністю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Працівник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може бути зарахований до виконання нормативу, якщо розмір його оплати праці за повністю відпрацьований календарний місяць перевищує розмір мінімальної заробітної плати. </a:t>
            </a:r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Якщо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ця умова не виконана, роботодавець не має права враховувати такого працівника при виконанні нормативу</a:t>
            </a:r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Крім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того, постановою № 490 запроваджено можливість так званого подвійного зарахування. </a:t>
            </a:r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endParaRPr lang="uk-UA" altLang="en-US" sz="1200" dirty="0" smtClean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Одна </a:t>
            </a:r>
            <a:r>
              <a:rPr lang="uk-UA" altLang="en-US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працевлаштована особа з інвалідністю І групи, а також за визначених умов особа з інвалідністю ІІ групи з порушенням зору або психічними розладами може враховуватися як два робочих місця нормативу.</a:t>
            </a:r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90" y="682257"/>
            <a:ext cx="5221910" cy="4320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6166" y="262061"/>
            <a:ext cx="6686550" cy="336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ЩО НЕ ВКЛЮЧАЄТЬСЯ ДО БАЗИ РОЗРАХУНКУ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</a:t>
            </a:r>
            <a:endParaRPr lang="uk-UA" sz="24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6166" y="882181"/>
            <a:ext cx="3811242" cy="438555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Під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час визначення нормативу роботодавець повинен правильно визначити не тільки кількість працевлаштованих осіб з інвалідністю, а й саму розрахункову базу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До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середньооблікової кількості штатних працівників для розрахунку нормативу не включаються визначені постановою № 490 штатні одиниці з важкими, шкідливими чи небезпечними умовами праці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До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них, зокрема, належать роботи зі шкідливими та небезпечними умовами, окремі роботи підвищеної небезпеки, а також визначені законодавством види служби та робіт із підвищеним ризиком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   У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серпні 2026 року цей перелік було розширено: до нього включено також посади, пов’язані з виконанням обов’язків безпосередньо на територіях активних бойових дій.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408" y="1007165"/>
            <a:ext cx="4162288" cy="31010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6410" y="557586"/>
            <a:ext cx="6686550" cy="410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uk-UA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ІНФОРМАЦІЙНИЙ 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ОБМІН: ПФУ → ДЕРЖПРАЦІ</a:t>
            </a:r>
            <a:endParaRPr lang="uk-UA" sz="16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6410" y="1047943"/>
            <a:ext cx="4202182" cy="33584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Однією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ключових новацій є посилення інформаційної взаємодії між Пенсійним фондом України та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Роботодавець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повідомляє територіальний орган Пенсійного фонду про працевлаштування осіб з інвалідністю в установленому законодавством порядку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Якщо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інформація, якою володіє Пенсійний фонд, містить </a:t>
            </a:r>
            <a:r>
              <a:rPr lang="uk-UA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порушення законодавства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 створення робочих місць, зайнятості або працевлаштування осіб з інвалідністю, така інформація передається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І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 інформація ПФУ, що містить ознаки невиконання нормативу, прямо визначена Порядком № 659 як </a:t>
            </a:r>
            <a:r>
              <a:rPr lang="uk-UA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окрема підстава для проведення позапланової перевірки роботодавця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92" y="1047943"/>
            <a:ext cx="3898348" cy="292376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436481"/>
            <a:ext cx="6686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ВАЖЛИВО: ДАНІ ПФУ — ЦЕ ЩЕ НЕ ВСТАНОВЛЕНЕ ПОРУШЕННЯ</a:t>
            </a:r>
            <a:endParaRPr lang="uk-UA" sz="16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775" y="1313644"/>
            <a:ext cx="4334703" cy="378755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Передача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Пенсійним фондом до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означає автоматичного визнання роботодавця порушником і не означає автоматичного застосування до нього фінансових санкцій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 </a:t>
            </a:r>
            <a:r>
              <a:rPr lang="uk-UA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ПФУ є підставою для контрольного заходу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Далі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 </a:t>
            </a:r>
            <a:r>
              <a:rPr lang="uk-UA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Держпраці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перевірити фактичні обставини: чисельність працівників, правильність визначення нормативу, документи про працевлаштування осіб з інвалідністю, рівень їхньої оплати праці, можливість подвійного зарахування, а також правильність виключення окремих штатних одиниць із розрахункової бази</a:t>
            </a:r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Тому 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коректніше говорити не про «автоматичне покарання», а про </a:t>
            </a:r>
            <a:r>
              <a:rPr lang="uk-UA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реєстрове виявлення ризику з подальшою перевіркою</a:t>
            </a:r>
            <a:r>
              <a:rPr lang="uk-UA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741" y="728869"/>
            <a:ext cx="4957555" cy="33050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300128"/>
            <a:ext cx="6686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ПІДСТАВИ ДЛЯ ПОЗАПЛАНОВОЇ ПЕРЕВІРКИ</a:t>
            </a:r>
            <a:endParaRPr lang="uk-UA" sz="16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775" y="991236"/>
            <a:ext cx="3844373" cy="364702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Порядок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659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позапланової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виданого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припису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 про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прав; 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Пенсійного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позапланової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Держпраці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підставою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направленні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Повторна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фактом,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уже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позапланової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223" y="1258955"/>
            <a:ext cx="3830708" cy="25538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119" y="222335"/>
            <a:ext cx="6686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</a:rPr>
              <a:t>АЛГОРИТМ ДІЙ ДЕРЖПРАЦІ </a:t>
            </a:r>
            <a:endParaRPr lang="uk-UA" sz="16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9354" y="560889"/>
            <a:ext cx="36662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законної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наказу та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Держпраці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Четвертий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П’ятий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актом та, 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443" y="899443"/>
            <a:ext cx="4875557" cy="32503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Держпраці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F81EE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4351</TotalTime>
  <Words>1455</Words>
  <Application>Microsoft Office PowerPoint</Application>
  <PresentationFormat>Экран (16:9)</PresentationFormat>
  <Paragraphs>141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Rubik</vt:lpstr>
      <vt:lpstr>Arial</vt:lpstr>
      <vt:lpstr>Open Sans</vt:lpstr>
      <vt:lpstr>Times New Roman</vt:lpstr>
      <vt:lpstr>Держпраці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трудових відносин в умовах воєнного стану</dc:title>
  <dc:creator>Елена Коновалова</dc:creator>
  <cp:lastModifiedBy>user</cp:lastModifiedBy>
  <cp:revision>259</cp:revision>
  <dcterms:created xsi:type="dcterms:W3CDTF">2026-03-20T13:35:00Z</dcterms:created>
  <dcterms:modified xsi:type="dcterms:W3CDTF">2026-09-08T11:32:56Z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AFE30EFF3253475ABB73DC7B22ADAE1D_13</vt:lpwstr>
  </property>
  <property fmtid="{D5CDD505-2E9C-101B-9397-08002B2CF9AE}" pid="3" name="KSOProductBuildVer">
    <vt:lpwstr>1033-12.2.0.22222</vt:lpwstr>
  </property>
</Properties>
</file>