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9" r:id="rId4"/>
    <p:sldId id="258" r:id="rId5"/>
    <p:sldId id="260" r:id="rId6"/>
    <p:sldId id="261" r:id="rId7"/>
    <p:sldId id="262" r:id="rId8"/>
    <p:sldId id="267" r:id="rId9"/>
    <p:sldId id="263" r:id="rId10"/>
    <p:sldId id="264" r:id="rId11"/>
    <p:sldId id="265" r:id="rId12"/>
    <p:sldId id="266" r:id="rId13"/>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20" d="100"/>
          <a:sy n="120" d="100"/>
        </p:scale>
        <p:origin x="120"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48218F-E881-49A1-B8A5-E5C2C95709C7}" type="datetimeFigureOut">
              <a:rPr lang="uk-UA" smtClean="0"/>
              <a:t>29.09.2026</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5FAD05-65AA-42DB-A522-01F16FE2AD6C}" type="slidenum">
              <a:rPr lang="uk-UA" smtClean="0"/>
              <a:t>‹№›</a:t>
            </a:fld>
            <a:endParaRPr lang="uk-UA"/>
          </a:p>
        </p:txBody>
      </p:sp>
    </p:spTree>
    <p:extLst>
      <p:ext uri="{BB962C8B-B14F-4D97-AF65-F5344CB8AC3E}">
        <p14:creationId xmlns:p14="http://schemas.microsoft.com/office/powerpoint/2010/main" val="860640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cd2eb128b5_0_102: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 name="Google Shape;72;g3cd2eb128b5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8932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cd2eb128b5_0_102: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 name="Google Shape;72;g3cd2eb128b5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1766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cd2eb128b5_0_107:notes"/>
          <p:cNvSpPr txBox="1">
            <a:spLocks noGrp="1"/>
          </p:cNvSpPr>
          <p:nvPr>
            <p:ph type="body" idx="1"/>
          </p:nvPr>
        </p:nvSpPr>
        <p:spPr>
          <a:xfrm>
            <a:off x="685784" y="4343396"/>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g3cd2eb128b5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7238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9318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5187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6562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1780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uk-UA" smtClean="0"/>
              <a:t>Зразок заголовка</a:t>
            </a:r>
            <a:endParaRPr lang="uk-UA"/>
          </a:p>
        </p:txBody>
      </p:sp>
      <p:sp>
        <p:nvSpPr>
          <p:cNvPr id="3" name="Пі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smtClean="0"/>
              <a:t>Клацніть, щоб редагувати стиль зразка підзаголовка</a:t>
            </a:r>
            <a:endParaRPr lang="uk-UA"/>
          </a:p>
        </p:txBody>
      </p:sp>
      <p:sp>
        <p:nvSpPr>
          <p:cNvPr id="4" name="Місце для дати 3"/>
          <p:cNvSpPr>
            <a:spLocks noGrp="1"/>
          </p:cNvSpPr>
          <p:nvPr>
            <p:ph type="dt" sz="half" idx="10"/>
          </p:nvPr>
        </p:nvSpPr>
        <p:spPr/>
        <p:txBody>
          <a:bodyPr/>
          <a:lstStyle/>
          <a:p>
            <a:fld id="{D3E2C715-1C26-4792-A65B-00803B4D0211}" type="datetimeFigureOut">
              <a:rPr lang="uk-UA" smtClean="0"/>
              <a:t>29.09.2026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1593500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D3E2C715-1C26-4792-A65B-00803B4D0211}" type="datetimeFigureOut">
              <a:rPr lang="uk-UA" smtClean="0"/>
              <a:t>29.09.2026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1669750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uk-UA" smtClean="0"/>
              <a:t>Зразок заголовка</a:t>
            </a:r>
            <a:endParaRPr lang="uk-UA"/>
          </a:p>
        </p:txBody>
      </p:sp>
      <p:sp>
        <p:nvSpPr>
          <p:cNvPr id="3" name="Місце для тексту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smtClean="0"/>
              <a:t>Редагувати стиль зразка тексту</a:t>
            </a:r>
          </a:p>
        </p:txBody>
      </p:sp>
      <p:sp>
        <p:nvSpPr>
          <p:cNvPr id="4" name="Місце для дати 3"/>
          <p:cNvSpPr>
            <a:spLocks noGrp="1"/>
          </p:cNvSpPr>
          <p:nvPr>
            <p:ph type="dt" sz="half" idx="10"/>
          </p:nvPr>
        </p:nvSpPr>
        <p:spPr/>
        <p:txBody>
          <a:bodyPr/>
          <a:lstStyle/>
          <a:p>
            <a:fld id="{D3E2C715-1C26-4792-A65B-00803B4D0211}" type="datetimeFigureOut">
              <a:rPr lang="uk-UA" smtClean="0"/>
              <a:t>29.09.2026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644389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sz="half" idx="1"/>
          </p:nvPr>
        </p:nvSpPr>
        <p:spPr>
          <a:xfrm>
            <a:off x="838200" y="1825625"/>
            <a:ext cx="5181600" cy="435133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вмісту 3"/>
          <p:cNvSpPr>
            <a:spLocks noGrp="1"/>
          </p:cNvSpPr>
          <p:nvPr>
            <p:ph sz="half" idx="2"/>
          </p:nvPr>
        </p:nvSpPr>
        <p:spPr>
          <a:xfrm>
            <a:off x="6172200" y="1825625"/>
            <a:ext cx="5181600" cy="435133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дати 4"/>
          <p:cNvSpPr>
            <a:spLocks noGrp="1"/>
          </p:cNvSpPr>
          <p:nvPr>
            <p:ph type="dt" sz="half" idx="10"/>
          </p:nvPr>
        </p:nvSpPr>
        <p:spPr/>
        <p:txBody>
          <a:bodyPr/>
          <a:lstStyle/>
          <a:p>
            <a:fld id="{D3E2C715-1C26-4792-A65B-00803B4D0211}" type="datetimeFigureOut">
              <a:rPr lang="uk-UA" smtClean="0"/>
              <a:t>29.09.2026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1200049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uk-UA" smtClean="0"/>
              <a:t>Зразок заголовка</a:t>
            </a:r>
            <a:endParaRPr lang="uk-UA"/>
          </a:p>
        </p:txBody>
      </p:sp>
      <p:sp>
        <p:nvSpPr>
          <p:cNvPr id="3" name="Місце для тексту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Місце для вмісту 3"/>
          <p:cNvSpPr>
            <a:spLocks noGrp="1"/>
          </p:cNvSpPr>
          <p:nvPr>
            <p:ph sz="half" idx="2"/>
          </p:nvPr>
        </p:nvSpPr>
        <p:spPr>
          <a:xfrm>
            <a:off x="839788" y="2505075"/>
            <a:ext cx="5157787" cy="368458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тексту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Місце для вмісту 5"/>
          <p:cNvSpPr>
            <a:spLocks noGrp="1"/>
          </p:cNvSpPr>
          <p:nvPr>
            <p:ph sz="quarter" idx="4"/>
          </p:nvPr>
        </p:nvSpPr>
        <p:spPr>
          <a:xfrm>
            <a:off x="6172200" y="2505075"/>
            <a:ext cx="5183188" cy="3684588"/>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7" name="Місце для дати 6"/>
          <p:cNvSpPr>
            <a:spLocks noGrp="1"/>
          </p:cNvSpPr>
          <p:nvPr>
            <p:ph type="dt" sz="half" idx="10"/>
          </p:nvPr>
        </p:nvSpPr>
        <p:spPr/>
        <p:txBody>
          <a:bodyPr/>
          <a:lstStyle/>
          <a:p>
            <a:fld id="{D3E2C715-1C26-4792-A65B-00803B4D0211}" type="datetimeFigureOut">
              <a:rPr lang="uk-UA" smtClean="0"/>
              <a:t>29.09.2026</a:t>
            </a:fld>
            <a:endParaRPr lang="uk-UA"/>
          </a:p>
        </p:txBody>
      </p:sp>
      <p:sp>
        <p:nvSpPr>
          <p:cNvPr id="8" name="Місце для нижнього колонтитула 7"/>
          <p:cNvSpPr>
            <a:spLocks noGrp="1"/>
          </p:cNvSpPr>
          <p:nvPr>
            <p:ph type="ftr" sz="quarter" idx="11"/>
          </p:nvPr>
        </p:nvSpPr>
        <p:spPr/>
        <p:txBody>
          <a:bodyPr/>
          <a:lstStyle/>
          <a:p>
            <a:endParaRPr lang="uk-UA"/>
          </a:p>
        </p:txBody>
      </p:sp>
      <p:sp>
        <p:nvSpPr>
          <p:cNvPr id="9" name="Місце для номера слайда 8"/>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607424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дати 2"/>
          <p:cNvSpPr>
            <a:spLocks noGrp="1"/>
          </p:cNvSpPr>
          <p:nvPr>
            <p:ph type="dt" sz="half" idx="10"/>
          </p:nvPr>
        </p:nvSpPr>
        <p:spPr/>
        <p:txBody>
          <a:bodyPr/>
          <a:lstStyle/>
          <a:p>
            <a:fld id="{D3E2C715-1C26-4792-A65B-00803B4D0211}" type="datetimeFigureOut">
              <a:rPr lang="uk-UA" smtClean="0"/>
              <a:t>29.09.2026</a:t>
            </a:fld>
            <a:endParaRPr lang="uk-UA"/>
          </a:p>
        </p:txBody>
      </p:sp>
      <p:sp>
        <p:nvSpPr>
          <p:cNvPr id="4" name="Місце для нижнього колонтитула 3"/>
          <p:cNvSpPr>
            <a:spLocks noGrp="1"/>
          </p:cNvSpPr>
          <p:nvPr>
            <p:ph type="ftr" sz="quarter" idx="11"/>
          </p:nvPr>
        </p:nvSpPr>
        <p:spPr/>
        <p:txBody>
          <a:bodyPr/>
          <a:lstStyle/>
          <a:p>
            <a:endParaRPr lang="uk-UA"/>
          </a:p>
        </p:txBody>
      </p:sp>
      <p:sp>
        <p:nvSpPr>
          <p:cNvPr id="5" name="Місце для номера слайда 4"/>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3867334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D3E2C715-1C26-4792-A65B-00803B4D0211}" type="datetimeFigureOut">
              <a:rPr lang="uk-UA" smtClean="0"/>
              <a:t>29.09.2026</a:t>
            </a:fld>
            <a:endParaRPr lang="uk-UA"/>
          </a:p>
        </p:txBody>
      </p:sp>
      <p:sp>
        <p:nvSpPr>
          <p:cNvPr id="3" name="Місце для нижнього колонтитула 2"/>
          <p:cNvSpPr>
            <a:spLocks noGrp="1"/>
          </p:cNvSpPr>
          <p:nvPr>
            <p:ph type="ftr" sz="quarter" idx="11"/>
          </p:nvPr>
        </p:nvSpPr>
        <p:spPr/>
        <p:txBody>
          <a:bodyPr/>
          <a:lstStyle/>
          <a:p>
            <a:endParaRPr lang="uk-UA"/>
          </a:p>
        </p:txBody>
      </p:sp>
      <p:sp>
        <p:nvSpPr>
          <p:cNvPr id="4" name="Місце для номера слайда 3"/>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3599726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smtClean="0"/>
              <a:t>Зразок заголовка</a:t>
            </a:r>
            <a:endParaRPr lang="uk-UA"/>
          </a:p>
        </p:txBody>
      </p:sp>
      <p:sp>
        <p:nvSpPr>
          <p:cNvPr id="3" name="Місце для вмісту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Місце для дати 4"/>
          <p:cNvSpPr>
            <a:spLocks noGrp="1"/>
          </p:cNvSpPr>
          <p:nvPr>
            <p:ph type="dt" sz="half" idx="10"/>
          </p:nvPr>
        </p:nvSpPr>
        <p:spPr/>
        <p:txBody>
          <a:bodyPr/>
          <a:lstStyle/>
          <a:p>
            <a:fld id="{D3E2C715-1C26-4792-A65B-00803B4D0211}" type="datetimeFigureOut">
              <a:rPr lang="uk-UA" smtClean="0"/>
              <a:t>29.09.2026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1632603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smtClean="0"/>
              <a:t>Зразок заголовка</a:t>
            </a:r>
            <a:endParaRPr lang="uk-UA"/>
          </a:p>
        </p:txBody>
      </p:sp>
      <p:sp>
        <p:nvSpPr>
          <p:cNvPr id="3" name="Місце для зображення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smtClean="0"/>
              <a:t>Редагувати стиль зразка тексту</a:t>
            </a:r>
          </a:p>
        </p:txBody>
      </p:sp>
      <p:sp>
        <p:nvSpPr>
          <p:cNvPr id="5" name="Місце для дати 4"/>
          <p:cNvSpPr>
            <a:spLocks noGrp="1"/>
          </p:cNvSpPr>
          <p:nvPr>
            <p:ph type="dt" sz="half" idx="10"/>
          </p:nvPr>
        </p:nvSpPr>
        <p:spPr/>
        <p:txBody>
          <a:bodyPr/>
          <a:lstStyle/>
          <a:p>
            <a:fld id="{D3E2C715-1C26-4792-A65B-00803B4D0211}" type="datetimeFigureOut">
              <a:rPr lang="uk-UA" smtClean="0"/>
              <a:t>29.09.2026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832877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ертикального тексту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D3E2C715-1C26-4792-A65B-00803B4D0211}" type="datetimeFigureOut">
              <a:rPr lang="uk-UA" smtClean="0"/>
              <a:t>29.09.2026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1985098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a:lstStyle/>
          <a:p>
            <a:r>
              <a:rPr lang="uk-UA" smtClean="0"/>
              <a:t>Зразок заголовка</a:t>
            </a:r>
            <a:endParaRPr lang="uk-UA"/>
          </a:p>
        </p:txBody>
      </p:sp>
      <p:sp>
        <p:nvSpPr>
          <p:cNvPr id="3" name="Місце для вертикального тексту 2"/>
          <p:cNvSpPr>
            <a:spLocks noGrp="1"/>
          </p:cNvSpPr>
          <p:nvPr>
            <p:ph type="body" orient="vert" idx="1"/>
          </p:nvPr>
        </p:nvSpPr>
        <p:spPr>
          <a:xfrm>
            <a:off x="838200" y="365125"/>
            <a:ext cx="7734300" cy="5811838"/>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D3E2C715-1C26-4792-A65B-00803B4D0211}" type="datetimeFigureOut">
              <a:rPr lang="uk-UA" smtClean="0"/>
              <a:t>29.09.2026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6C1C3E8C-B969-458C-A315-CF2C01BDFCF0}" type="slidenum">
              <a:rPr lang="uk-UA" smtClean="0"/>
              <a:t>‹№›</a:t>
            </a:fld>
            <a:endParaRPr lang="uk-UA"/>
          </a:p>
        </p:txBody>
      </p:sp>
    </p:spTree>
    <p:extLst>
      <p:ext uri="{BB962C8B-B14F-4D97-AF65-F5344CB8AC3E}">
        <p14:creationId xmlns:p14="http://schemas.microsoft.com/office/powerpoint/2010/main" val="3026595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smtClean="0"/>
              <a:t>Зразок заголовка</a:t>
            </a:r>
            <a:endParaRPr lang="uk-UA"/>
          </a:p>
        </p:txBody>
      </p:sp>
      <p:sp>
        <p:nvSpPr>
          <p:cNvPr id="3" name="Місце для тексту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E2C715-1C26-4792-A65B-00803B4D0211}" type="datetimeFigureOut">
              <a:rPr lang="uk-UA" smtClean="0"/>
              <a:t>29.09.2026</a:t>
            </a:fld>
            <a:endParaRPr lang="uk-UA"/>
          </a:p>
        </p:txBody>
      </p:sp>
      <p:sp>
        <p:nvSpPr>
          <p:cNvPr id="5" name="Місце для нижнього колонтитула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1C3E8C-B969-458C-A315-CF2C01BDFCF0}" type="slidenum">
              <a:rPr lang="uk-UA" smtClean="0"/>
              <a:t>‹№›</a:t>
            </a:fld>
            <a:endParaRPr lang="uk-UA"/>
          </a:p>
        </p:txBody>
      </p:sp>
    </p:spTree>
    <p:extLst>
      <p:ext uri="{BB962C8B-B14F-4D97-AF65-F5344CB8AC3E}">
        <p14:creationId xmlns:p14="http://schemas.microsoft.com/office/powerpoint/2010/main" val="1616644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dirty="0" err="1" smtClean="0"/>
              <a:t>Вебінар</a:t>
            </a:r>
            <a:r>
              <a:rPr lang="uk-UA" dirty="0" smtClean="0"/>
              <a:t> АППУ</a:t>
            </a:r>
            <a:endParaRPr lang="uk-UA" dirty="0"/>
          </a:p>
        </p:txBody>
      </p:sp>
      <p:sp>
        <p:nvSpPr>
          <p:cNvPr id="3" name="Підзаголовок 2"/>
          <p:cNvSpPr>
            <a:spLocks noGrp="1"/>
          </p:cNvSpPr>
          <p:nvPr>
            <p:ph type="subTitle" idx="1"/>
          </p:nvPr>
        </p:nvSpPr>
        <p:spPr/>
        <p:txBody>
          <a:bodyPr/>
          <a:lstStyle/>
          <a:p>
            <a:r>
              <a:rPr lang="uk-UA" dirty="0" smtClean="0"/>
              <a:t>30.09.2026</a:t>
            </a:r>
            <a:endParaRPr lang="uk-UA" dirty="0"/>
          </a:p>
        </p:txBody>
      </p:sp>
    </p:spTree>
    <p:extLst>
      <p:ext uri="{BB962C8B-B14F-4D97-AF65-F5344CB8AC3E}">
        <p14:creationId xmlns:p14="http://schemas.microsoft.com/office/powerpoint/2010/main" val="978054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p:nvPr/>
        </p:nvSpPr>
        <p:spPr>
          <a:xfrm>
            <a:off x="900000" y="1256306"/>
            <a:ext cx="10512400" cy="4862094"/>
          </a:xfrm>
          <a:prstGeom prst="rect">
            <a:avLst/>
          </a:prstGeom>
          <a:noFill/>
          <a:ln>
            <a:noFill/>
          </a:ln>
        </p:spPr>
        <p:txBody>
          <a:bodyPr spcFirstLastPara="1" wrap="square" lIns="90000" tIns="45000" rIns="90000" bIns="45000" anchor="t" anchorCtr="0">
            <a:noAutofit/>
          </a:bodyPr>
          <a:lstStyle/>
          <a:p>
            <a:pPr algn="just">
              <a:lnSpc>
                <a:spcPct val="120000"/>
              </a:lnSpc>
              <a:buClr>
                <a:srgbClr val="000000"/>
              </a:buClr>
              <a:buSzPts val="1100"/>
            </a:pPr>
            <a:r>
              <a:rPr lang="uk-UA" sz="1467" dirty="0" smtClean="0">
                <a:solidFill>
                  <a:srgbClr val="000000"/>
                </a:solidFill>
                <a:latin typeface="Times New Roman"/>
                <a:ea typeface="Times New Roman"/>
                <a:cs typeface="Times New Roman"/>
                <a:sym typeface="Times New Roman"/>
              </a:rPr>
              <a:t>Статтею 26 Закону України від 23.09.1999 № 1105 “Про загальнообов’язкове державне соціальне страхування” визначено порядок фінансування страхувальників уповноваженим органом управління</a:t>
            </a:r>
          </a:p>
          <a:p>
            <a:pPr algn="just">
              <a:lnSpc>
                <a:spcPct val="120000"/>
              </a:lnSpc>
              <a:buClr>
                <a:srgbClr val="000000"/>
              </a:buClr>
              <a:buSzPts val="1100"/>
            </a:pPr>
            <a:endParaRPr lang="uk-UA" sz="1467" dirty="0" smtClean="0">
              <a:solidFill>
                <a:srgbClr val="000000"/>
              </a:solidFill>
              <a:latin typeface="Times New Roman"/>
              <a:ea typeface="Times New Roman"/>
              <a:cs typeface="Times New Roman"/>
              <a:sym typeface="Times New Roman"/>
            </a:endParaRPr>
          </a:p>
          <a:p>
            <a:pPr algn="just">
              <a:lnSpc>
                <a:spcPct val="120000"/>
              </a:lnSpc>
              <a:buClr>
                <a:srgbClr val="000000"/>
              </a:buClr>
              <a:buSzPts val="1100"/>
            </a:pPr>
            <a:r>
              <a:rPr lang="uk-UA" sz="1467" dirty="0" smtClean="0">
                <a:solidFill>
                  <a:srgbClr val="000000"/>
                </a:solidFill>
                <a:latin typeface="Times New Roman"/>
                <a:ea typeface="Times New Roman"/>
                <a:cs typeface="Times New Roman"/>
                <a:sym typeface="Times New Roman"/>
              </a:rPr>
              <a:t>Фінансування страхувальників для надання страхових виплат за страхуванням у зв’язку з тимчасовою втратою непрацездатності застрахованим особам здійснюється територіальними органами уповноваженого органу управління в порядку, встановленому правлінням Пенсійного фонду України.</a:t>
            </a:r>
          </a:p>
          <a:p>
            <a:pPr algn="just">
              <a:lnSpc>
                <a:spcPct val="120000"/>
              </a:lnSpc>
              <a:buClr>
                <a:srgbClr val="000000"/>
              </a:buClr>
              <a:buSzPts val="1100"/>
            </a:pPr>
            <a:r>
              <a:rPr lang="uk-UA" sz="1467" dirty="0" smtClean="0">
                <a:solidFill>
                  <a:srgbClr val="000000"/>
                </a:solidFill>
                <a:latin typeface="Times New Roman"/>
                <a:ea typeface="Times New Roman"/>
                <a:cs typeface="Times New Roman"/>
                <a:sym typeface="Times New Roman"/>
              </a:rPr>
              <a:t>Підставою для фінансування страхувальників територіальними органами уповноваженого органу управління є оформлена за встановленим зразком заява-розрахунок, що містить інформацію про нараховані застрахованим особам суми страхових виплат за їх видами.</a:t>
            </a:r>
          </a:p>
          <a:p>
            <a:pPr algn="just">
              <a:lnSpc>
                <a:spcPct val="120000"/>
              </a:lnSpc>
              <a:buClr>
                <a:srgbClr val="000000"/>
              </a:buClr>
              <a:buSzPts val="1100"/>
            </a:pPr>
            <a:r>
              <a:rPr lang="uk-UA" sz="1467" dirty="0" smtClean="0">
                <a:solidFill>
                  <a:srgbClr val="000000"/>
                </a:solidFill>
                <a:latin typeface="Times New Roman"/>
                <a:ea typeface="Times New Roman"/>
                <a:cs typeface="Times New Roman"/>
                <a:sym typeface="Times New Roman"/>
              </a:rPr>
              <a:t>Територіальні органи уповноваженого органу управління здійснюють фінансування страхувальників протягом трьох робочих днів після надходження заяви-розрахунку, поданої в електронній або паперовій формі.</a:t>
            </a:r>
          </a:p>
          <a:p>
            <a:pPr algn="just">
              <a:lnSpc>
                <a:spcPct val="120000"/>
              </a:lnSpc>
              <a:buClr>
                <a:srgbClr val="000000"/>
              </a:buClr>
              <a:buSzPts val="1100"/>
            </a:pPr>
            <a:endParaRPr lang="uk-UA" sz="1467" dirty="0" smtClean="0">
              <a:solidFill>
                <a:srgbClr val="000000"/>
              </a:solidFill>
              <a:latin typeface="Times New Roman"/>
              <a:ea typeface="Times New Roman"/>
              <a:cs typeface="Times New Roman"/>
              <a:sym typeface="Times New Roman"/>
            </a:endParaRPr>
          </a:p>
          <a:p>
            <a:pPr algn="just">
              <a:lnSpc>
                <a:spcPct val="120000"/>
              </a:lnSpc>
              <a:buClr>
                <a:srgbClr val="000000"/>
              </a:buClr>
              <a:buSzPts val="1100"/>
            </a:pPr>
            <a:r>
              <a:rPr lang="uk-UA" sz="1467" dirty="0" smtClean="0">
                <a:solidFill>
                  <a:srgbClr val="000000"/>
                </a:solidFill>
                <a:latin typeface="Times New Roman"/>
                <a:ea typeface="Times New Roman"/>
                <a:cs typeface="Times New Roman"/>
                <a:sym typeface="Times New Roman"/>
              </a:rPr>
              <a:t>Страхувальник відкриває окремий поточний рахунок для зарахування страхових коштів у банках у порядку, встановленому Національним банком України.</a:t>
            </a:r>
          </a:p>
          <a:p>
            <a:pPr algn="just">
              <a:lnSpc>
                <a:spcPct val="120000"/>
              </a:lnSpc>
              <a:buClr>
                <a:srgbClr val="000000"/>
              </a:buClr>
              <a:buSzPts val="1100"/>
            </a:pPr>
            <a:r>
              <a:rPr lang="uk-UA" sz="1467" dirty="0" smtClean="0">
                <a:solidFill>
                  <a:srgbClr val="000000"/>
                </a:solidFill>
                <a:latin typeface="Times New Roman"/>
                <a:ea typeface="Times New Roman"/>
                <a:cs typeface="Times New Roman"/>
                <a:sym typeface="Times New Roman"/>
              </a:rPr>
              <a:t>Страхувальник, який є бюджетною установою, відкриває окремий рахунок для зарахування страхових коштів в органі, що здійснює казначейське обслуговування бюджетних коштів, у порядку, встановленому центральним органом виконавчої влади, що забезпечує та реалізує державну фінансову політику.</a:t>
            </a:r>
          </a:p>
          <a:p>
            <a:pPr algn="just">
              <a:lnSpc>
                <a:spcPct val="120000"/>
              </a:lnSpc>
              <a:buClr>
                <a:srgbClr val="000000"/>
              </a:buClr>
              <a:buSzPts val="1100"/>
            </a:pPr>
            <a:r>
              <a:rPr lang="uk-UA" sz="1467" dirty="0" smtClean="0">
                <a:solidFill>
                  <a:srgbClr val="000000"/>
                </a:solidFill>
                <a:latin typeface="Times New Roman"/>
                <a:ea typeface="Times New Roman"/>
                <a:cs typeface="Times New Roman"/>
                <a:sym typeface="Times New Roman"/>
              </a:rPr>
              <a:t>Кошти, що надходять на зазначений рахунок, обліковуються на окремому субрахунку.</a:t>
            </a:r>
          </a:p>
        </p:txBody>
      </p:sp>
      <p:sp>
        <p:nvSpPr>
          <p:cNvPr id="75" name="Google Shape;75;p16"/>
          <p:cNvSpPr/>
          <p:nvPr/>
        </p:nvSpPr>
        <p:spPr>
          <a:xfrm>
            <a:off x="838067" y="180000"/>
            <a:ext cx="10512400" cy="1296400"/>
          </a:xfrm>
          <a:prstGeom prst="rect">
            <a:avLst/>
          </a:prstGeom>
          <a:noFill/>
          <a:ln>
            <a:noFill/>
          </a:ln>
        </p:spPr>
        <p:txBody>
          <a:bodyPr spcFirstLastPara="1" wrap="square" lIns="90000" tIns="45000" rIns="90000" bIns="45000" anchor="ctr" anchorCtr="0">
            <a:noAutofit/>
          </a:bodyPr>
          <a:lstStyle/>
          <a:p>
            <a:pPr>
              <a:lnSpc>
                <a:spcPct val="90000"/>
              </a:lnSpc>
              <a:buClr>
                <a:srgbClr val="000000"/>
              </a:buClr>
              <a:buSzPts val="1400"/>
            </a:pPr>
            <a:r>
              <a:rPr lang="ru" b="1" dirty="0" smtClean="0">
                <a:latin typeface="Times New Roman"/>
                <a:ea typeface="Times New Roman"/>
                <a:cs typeface="Times New Roman"/>
                <a:sym typeface="Times New Roman"/>
              </a:rPr>
              <a:t>1</a:t>
            </a:r>
            <a:r>
              <a:rPr lang="ru" b="1" dirty="0" smtClean="0">
                <a:solidFill>
                  <a:srgbClr val="000000"/>
                </a:solidFill>
                <a:latin typeface="Times New Roman"/>
                <a:ea typeface="Times New Roman"/>
                <a:cs typeface="Times New Roman"/>
                <a:sym typeface="Times New Roman"/>
              </a:rPr>
              <a:t>. Фінансування </a:t>
            </a:r>
            <a:r>
              <a:rPr lang="ru" b="1" dirty="0">
                <a:solidFill>
                  <a:srgbClr val="000000"/>
                </a:solidFill>
                <a:latin typeface="Times New Roman"/>
                <a:ea typeface="Times New Roman"/>
                <a:cs typeface="Times New Roman"/>
                <a:sym typeface="Times New Roman"/>
              </a:rPr>
              <a:t>страхувальників для надання страхових виплат за загальнообов’язковим державним соціальним </a:t>
            </a:r>
            <a:r>
              <a:rPr lang="ru" b="1" dirty="0" smtClean="0">
                <a:solidFill>
                  <a:srgbClr val="000000"/>
                </a:solidFill>
                <a:latin typeface="Times New Roman"/>
                <a:ea typeface="Times New Roman"/>
                <a:cs typeface="Times New Roman"/>
                <a:sym typeface="Times New Roman"/>
              </a:rPr>
              <a:t>страхуванням</a:t>
            </a:r>
            <a:endParaRPr dirty="0">
              <a:latin typeface="Arial"/>
              <a:ea typeface="Arial"/>
              <a:cs typeface="Arial"/>
              <a:sym typeface="Arial"/>
            </a:endParaRPr>
          </a:p>
        </p:txBody>
      </p:sp>
    </p:spTree>
    <p:extLst>
      <p:ext uri="{BB962C8B-B14F-4D97-AF65-F5344CB8AC3E}">
        <p14:creationId xmlns:p14="http://schemas.microsoft.com/office/powerpoint/2010/main" val="1446226479"/>
      </p:ext>
    </p:extLst>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p:nvPr/>
        </p:nvSpPr>
        <p:spPr>
          <a:xfrm>
            <a:off x="900000" y="1620000"/>
            <a:ext cx="10512400" cy="3739179"/>
          </a:xfrm>
          <a:prstGeom prst="rect">
            <a:avLst/>
          </a:prstGeom>
          <a:noFill/>
          <a:ln>
            <a:noFill/>
          </a:ln>
        </p:spPr>
        <p:txBody>
          <a:bodyPr spcFirstLastPara="1" wrap="square" lIns="90000" tIns="45000" rIns="90000" bIns="45000" anchor="t" anchorCtr="0">
            <a:noAutofit/>
          </a:bodyPr>
          <a:lstStyle/>
          <a:p>
            <a:pPr algn="just">
              <a:lnSpc>
                <a:spcPct val="120000"/>
              </a:lnSpc>
              <a:buClr>
                <a:srgbClr val="000000"/>
              </a:buClr>
              <a:buSzPts val="1100"/>
            </a:pPr>
            <a:r>
              <a:rPr lang="ru" sz="1467" dirty="0" smtClean="0">
                <a:solidFill>
                  <a:srgbClr val="000000"/>
                </a:solidFill>
                <a:latin typeface="Times New Roman"/>
                <a:ea typeface="Times New Roman"/>
                <a:cs typeface="Times New Roman"/>
                <a:sym typeface="Times New Roman"/>
              </a:rPr>
              <a:t>07.11.2025 </a:t>
            </a:r>
            <a:r>
              <a:rPr lang="ru" sz="1467" dirty="0">
                <a:solidFill>
                  <a:srgbClr val="000000"/>
                </a:solidFill>
                <a:latin typeface="Times New Roman"/>
                <a:ea typeface="Times New Roman"/>
                <a:cs typeface="Times New Roman"/>
                <a:sym typeface="Times New Roman"/>
              </a:rPr>
              <a:t>набув чинності Порядок фінансування страхувальників для надання страхових виплат за загальнообов’язковим державним соціальним страхуванням, затвердженого постановою правління Пенсійного фонду України від 19.08.2025 № 28-1 (далі — Порядок № 28-1), зареєстрованої в Міністерстві юстиції України 13.10.2025 за № 1476/44882.</a:t>
            </a:r>
            <a:endParaRPr sz="1467" dirty="0">
              <a:latin typeface="Arial"/>
              <a:ea typeface="Arial"/>
              <a:cs typeface="Arial"/>
              <a:sym typeface="Arial"/>
            </a:endParaRPr>
          </a:p>
          <a:p>
            <a:pPr algn="just">
              <a:lnSpc>
                <a:spcPct val="120000"/>
              </a:lnSpc>
              <a:buSzPts val="1100"/>
            </a:pPr>
            <a:endParaRPr sz="1467" dirty="0">
              <a:latin typeface="Arial"/>
              <a:ea typeface="Arial"/>
              <a:cs typeface="Arial"/>
              <a:sym typeface="Arial"/>
            </a:endParaRPr>
          </a:p>
          <a:p>
            <a:pPr algn="just">
              <a:lnSpc>
                <a:spcPct val="120000"/>
              </a:lnSpc>
              <a:buClr>
                <a:srgbClr val="000000"/>
              </a:buClr>
              <a:buSzPts val="1100"/>
            </a:pPr>
            <a:r>
              <a:rPr lang="ru" sz="1467" dirty="0">
                <a:solidFill>
                  <a:srgbClr val="000000"/>
                </a:solidFill>
                <a:latin typeface="Times New Roman"/>
                <a:ea typeface="Times New Roman"/>
                <a:cs typeface="Times New Roman"/>
                <a:sym typeface="Times New Roman"/>
              </a:rPr>
              <a:t>29.01.2026 було доопрацьовано програмне забезпечення щодо реалізації положень Порядку № 28-1 на вебпорталі електронних послуг Пенсійного фонду України та в підсистемі Електронний реєстр листків непрацездатності ІКІС ПФУ.</a:t>
            </a:r>
            <a:endParaRPr sz="1467" dirty="0">
              <a:latin typeface="Arial"/>
              <a:ea typeface="Arial"/>
              <a:cs typeface="Arial"/>
              <a:sym typeface="Arial"/>
            </a:endParaRPr>
          </a:p>
          <a:p>
            <a:pPr algn="just">
              <a:lnSpc>
                <a:spcPct val="120000"/>
              </a:lnSpc>
              <a:buSzPts val="1100"/>
            </a:pPr>
            <a:endParaRPr sz="1467" dirty="0">
              <a:latin typeface="Arial"/>
              <a:ea typeface="Arial"/>
              <a:cs typeface="Arial"/>
              <a:sym typeface="Arial"/>
            </a:endParaRPr>
          </a:p>
          <a:p>
            <a:pPr algn="just">
              <a:lnSpc>
                <a:spcPct val="120000"/>
              </a:lnSpc>
              <a:buClr>
                <a:srgbClr val="000000"/>
              </a:buClr>
              <a:buSzPts val="1100"/>
            </a:pPr>
            <a:r>
              <a:rPr lang="ru" sz="1467" dirty="0">
                <a:solidFill>
                  <a:srgbClr val="000000"/>
                </a:solidFill>
                <a:latin typeface="Times New Roman"/>
                <a:ea typeface="Times New Roman"/>
                <a:cs typeface="Times New Roman"/>
                <a:sym typeface="Times New Roman"/>
              </a:rPr>
              <a:t>Головними причинами прийняття Порядку № 28-1 були:</a:t>
            </a:r>
            <a:endParaRPr sz="1467" dirty="0">
              <a:latin typeface="Arial"/>
              <a:ea typeface="Arial"/>
              <a:cs typeface="Arial"/>
              <a:sym typeface="Arial"/>
            </a:endParaRPr>
          </a:p>
          <a:p>
            <a:pPr algn="just">
              <a:lnSpc>
                <a:spcPct val="120000"/>
              </a:lnSpc>
              <a:buClr>
                <a:srgbClr val="000000"/>
              </a:buClr>
              <a:buSzPts val="1100"/>
            </a:pPr>
            <a:r>
              <a:rPr lang="ru" sz="1467" dirty="0">
                <a:solidFill>
                  <a:srgbClr val="000000"/>
                </a:solidFill>
                <a:latin typeface="Times New Roman"/>
                <a:ea typeface="Times New Roman"/>
                <a:cs typeface="Times New Roman"/>
                <a:sym typeface="Times New Roman"/>
              </a:rPr>
              <a:t>1. Унормування Пенсійним фондом України правовідносин при фінансуванні страхувальників для надання страхових виплат за страхуванням у зв’язку з тимчасовою втратою непрацездатності застрахованим особам власним нормативноправовим актом;</a:t>
            </a:r>
            <a:endParaRPr sz="1467" dirty="0">
              <a:latin typeface="Arial"/>
              <a:ea typeface="Arial"/>
              <a:cs typeface="Arial"/>
              <a:sym typeface="Arial"/>
            </a:endParaRPr>
          </a:p>
          <a:p>
            <a:pPr algn="just">
              <a:lnSpc>
                <a:spcPct val="120000"/>
              </a:lnSpc>
              <a:buClr>
                <a:srgbClr val="000000"/>
              </a:buClr>
              <a:buSzPts val="1100"/>
            </a:pPr>
            <a:r>
              <a:rPr lang="ru" sz="1467" dirty="0">
                <a:solidFill>
                  <a:srgbClr val="000000"/>
                </a:solidFill>
                <a:latin typeface="Times New Roman"/>
                <a:ea typeface="Times New Roman"/>
                <a:cs typeface="Times New Roman"/>
                <a:sym typeface="Times New Roman"/>
              </a:rPr>
              <a:t>2. Приведення у відповідність процедури фінансування страхувальників до вимог Закону України “Про адміністративну процедуру”;</a:t>
            </a:r>
            <a:endParaRPr sz="1467" dirty="0">
              <a:latin typeface="Arial"/>
              <a:ea typeface="Arial"/>
              <a:cs typeface="Arial"/>
              <a:sym typeface="Arial"/>
            </a:endParaRPr>
          </a:p>
          <a:p>
            <a:pPr algn="just">
              <a:lnSpc>
                <a:spcPct val="120000"/>
              </a:lnSpc>
              <a:buClr>
                <a:srgbClr val="000000"/>
              </a:buClr>
              <a:buSzPts val="1100"/>
            </a:pPr>
            <a:r>
              <a:rPr lang="ru" sz="1467" dirty="0">
                <a:solidFill>
                  <a:srgbClr val="000000"/>
                </a:solidFill>
                <a:latin typeface="Times New Roman"/>
                <a:ea typeface="Times New Roman"/>
                <a:cs typeface="Times New Roman"/>
                <a:sym typeface="Times New Roman"/>
              </a:rPr>
              <a:t>3. Оптимізація форми заяви-розрахунку.</a:t>
            </a:r>
            <a:endParaRPr sz="1467" dirty="0">
              <a:latin typeface="Arial"/>
              <a:ea typeface="Arial"/>
              <a:cs typeface="Arial"/>
              <a:sym typeface="Arial"/>
            </a:endParaRPr>
          </a:p>
        </p:txBody>
      </p:sp>
      <p:sp>
        <p:nvSpPr>
          <p:cNvPr id="75" name="Google Shape;75;p16"/>
          <p:cNvSpPr/>
          <p:nvPr/>
        </p:nvSpPr>
        <p:spPr>
          <a:xfrm>
            <a:off x="838067" y="180000"/>
            <a:ext cx="10512400" cy="1296400"/>
          </a:xfrm>
          <a:prstGeom prst="rect">
            <a:avLst/>
          </a:prstGeom>
          <a:noFill/>
          <a:ln>
            <a:noFill/>
          </a:ln>
        </p:spPr>
        <p:txBody>
          <a:bodyPr spcFirstLastPara="1" wrap="square" lIns="90000" tIns="45000" rIns="90000" bIns="45000" anchor="ctr" anchorCtr="0">
            <a:noAutofit/>
          </a:bodyPr>
          <a:lstStyle/>
          <a:p>
            <a:pPr>
              <a:lnSpc>
                <a:spcPct val="90000"/>
              </a:lnSpc>
              <a:buClr>
                <a:srgbClr val="000000"/>
              </a:buClr>
              <a:buSzPts val="1400"/>
            </a:pPr>
            <a:r>
              <a:rPr lang="ru" sz="1867" b="1" dirty="0" smtClean="0">
                <a:solidFill>
                  <a:srgbClr val="000000"/>
                </a:solidFill>
                <a:latin typeface="Times New Roman"/>
                <a:ea typeface="Times New Roman"/>
                <a:cs typeface="Times New Roman"/>
                <a:sym typeface="Times New Roman"/>
              </a:rPr>
              <a:t>Запровадження </a:t>
            </a:r>
            <a:r>
              <a:rPr lang="ru" sz="1867" b="1" dirty="0">
                <a:solidFill>
                  <a:srgbClr val="000000"/>
                </a:solidFill>
                <a:latin typeface="Times New Roman"/>
                <a:ea typeface="Times New Roman"/>
                <a:cs typeface="Times New Roman"/>
                <a:sym typeface="Times New Roman"/>
              </a:rPr>
              <a:t>норм Порядку фінансування страхувальників для надання страхових виплат за загальнообов’язковим державним соціальним страхуванням, затвердженого постановою правління Пенсійного фонду України від 19.08.2025 № 28-1</a:t>
            </a:r>
            <a:endParaRPr sz="1867" dirty="0">
              <a:latin typeface="Arial"/>
              <a:ea typeface="Arial"/>
              <a:cs typeface="Arial"/>
              <a:sym typeface="Arial"/>
            </a:endParaRPr>
          </a:p>
        </p:txBody>
      </p:sp>
    </p:spTree>
    <p:extLst>
      <p:ext uri="{BB962C8B-B14F-4D97-AF65-F5344CB8AC3E}">
        <p14:creationId xmlns:p14="http://schemas.microsoft.com/office/powerpoint/2010/main" val="2200985374"/>
      </p:ext>
    </p:extLst>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p:nvPr/>
        </p:nvSpPr>
        <p:spPr>
          <a:xfrm>
            <a:off x="839851" y="214920"/>
            <a:ext cx="10512400" cy="2520000"/>
          </a:xfrm>
          <a:prstGeom prst="rect">
            <a:avLst/>
          </a:prstGeom>
          <a:noFill/>
          <a:ln>
            <a:noFill/>
          </a:ln>
        </p:spPr>
        <p:txBody>
          <a:bodyPr spcFirstLastPara="1" wrap="square" lIns="90000" tIns="45000" rIns="90000" bIns="45000" anchor="t" anchorCtr="0">
            <a:noAutofit/>
          </a:bodyPr>
          <a:lstStyle/>
          <a:p>
            <a:pPr algn="just">
              <a:lnSpc>
                <a:spcPct val="120000"/>
              </a:lnSpc>
              <a:buClr>
                <a:srgbClr val="000000"/>
              </a:buClr>
              <a:buSzPts val="1100"/>
            </a:pPr>
            <a:r>
              <a:rPr lang="ru" sz="1467">
                <a:solidFill>
                  <a:srgbClr val="000000"/>
                </a:solidFill>
                <a:latin typeface="Times New Roman"/>
                <a:ea typeface="Times New Roman"/>
                <a:cs typeface="Times New Roman"/>
                <a:sym typeface="Times New Roman"/>
              </a:rPr>
              <a:t>Основними змінами є наступні:</a:t>
            </a:r>
            <a:endParaRPr sz="1467">
              <a:latin typeface="Arial"/>
              <a:ea typeface="Arial"/>
              <a:cs typeface="Arial"/>
              <a:sym typeface="Arial"/>
            </a:endParaRPr>
          </a:p>
          <a:p>
            <a:pPr algn="just">
              <a:lnSpc>
                <a:spcPct val="120000"/>
              </a:lnSpc>
              <a:buClr>
                <a:srgbClr val="000000"/>
              </a:buClr>
              <a:buSzPts val="1100"/>
            </a:pPr>
            <a:r>
              <a:rPr lang="ru" sz="1467">
                <a:solidFill>
                  <a:srgbClr val="000000"/>
                </a:solidFill>
                <a:latin typeface="Times New Roman"/>
                <a:ea typeface="Times New Roman"/>
                <a:cs typeface="Times New Roman"/>
                <a:sym typeface="Times New Roman"/>
              </a:rPr>
              <a:t>1. Формування заяв-розрахунків страхувальниками для отримання фінансування допомоги по вагітності та пологах реалізовано в окремому додатку (Додаток 6).</a:t>
            </a:r>
            <a:endParaRPr sz="1467">
              <a:latin typeface="Arial"/>
              <a:ea typeface="Arial"/>
              <a:cs typeface="Arial"/>
              <a:sym typeface="Arial"/>
            </a:endParaRPr>
          </a:p>
          <a:p>
            <a:pPr algn="just">
              <a:lnSpc>
                <a:spcPct val="120000"/>
              </a:lnSpc>
              <a:buClr>
                <a:srgbClr val="000000"/>
              </a:buClr>
              <a:buSzPts val="1100"/>
            </a:pPr>
            <a:r>
              <a:rPr lang="ru" sz="1467">
                <a:solidFill>
                  <a:srgbClr val="000000"/>
                </a:solidFill>
                <a:latin typeface="Times New Roman"/>
                <a:ea typeface="Times New Roman"/>
                <a:cs typeface="Times New Roman"/>
                <a:sym typeface="Times New Roman"/>
              </a:rPr>
              <a:t>Отже, при необхідності отримання фінансування для виплати застрахованим особам допомоги по вагітності та пологах страхувальнику необхідно сформувати окрему заяву-розрахунок з використанням Додатку 6.</a:t>
            </a:r>
            <a:endParaRPr sz="1467">
              <a:latin typeface="Arial"/>
              <a:ea typeface="Arial"/>
              <a:cs typeface="Arial"/>
              <a:sym typeface="Arial"/>
            </a:endParaRPr>
          </a:p>
          <a:p>
            <a:pPr algn="just">
              <a:lnSpc>
                <a:spcPct val="120000"/>
              </a:lnSpc>
              <a:buClr>
                <a:srgbClr val="000000"/>
              </a:buClr>
              <a:buSzPts val="1100"/>
            </a:pPr>
            <a:r>
              <a:rPr lang="ru" sz="1467">
                <a:solidFill>
                  <a:srgbClr val="000000"/>
                </a:solidFill>
                <a:latin typeface="Times New Roman"/>
                <a:ea typeface="Times New Roman"/>
                <a:cs typeface="Times New Roman"/>
                <a:sym typeface="Times New Roman"/>
              </a:rPr>
              <a:t>Водночас формування заяв-розрахунків страхувальниками для отримання фінансування на виплату застрахованим особам допомоги по тимчасовій непрацездатності здійснюється з використанням Додатку 1.</a:t>
            </a:r>
            <a:endParaRPr sz="1467">
              <a:latin typeface="Arial"/>
              <a:ea typeface="Arial"/>
              <a:cs typeface="Arial"/>
              <a:sym typeface="Arial"/>
            </a:endParaRPr>
          </a:p>
          <a:p>
            <a:pPr algn="just">
              <a:lnSpc>
                <a:spcPct val="120000"/>
              </a:lnSpc>
              <a:buClr>
                <a:srgbClr val="000000"/>
              </a:buClr>
              <a:buSzPts val="1100"/>
            </a:pPr>
            <a:r>
              <a:rPr lang="ru" sz="1467">
                <a:solidFill>
                  <a:srgbClr val="000000"/>
                </a:solidFill>
                <a:latin typeface="Times New Roman"/>
                <a:ea typeface="Times New Roman"/>
                <a:cs typeface="Times New Roman"/>
                <a:sym typeface="Times New Roman"/>
              </a:rPr>
              <a:t>2. Запроваджено новий механізм опрацювання заяв-розрахунків, у зв’язку з чим заява-розрахунок може набути нового статусу опрацювання “Залишено без руху”.</a:t>
            </a:r>
            <a:endParaRPr sz="1467">
              <a:latin typeface="Arial"/>
              <a:ea typeface="Arial"/>
              <a:cs typeface="Arial"/>
              <a:sym typeface="Arial"/>
            </a:endParaRPr>
          </a:p>
          <a:p>
            <a:pPr algn="just">
              <a:lnSpc>
                <a:spcPct val="120000"/>
              </a:lnSpc>
              <a:buSzPts val="1100"/>
            </a:pPr>
            <a:endParaRPr sz="1467">
              <a:latin typeface="Arial"/>
              <a:ea typeface="Arial"/>
              <a:cs typeface="Arial"/>
              <a:sym typeface="Arial"/>
            </a:endParaRPr>
          </a:p>
        </p:txBody>
      </p:sp>
      <p:cxnSp>
        <p:nvCxnSpPr>
          <p:cNvPr id="81" name="Google Shape;81;p17"/>
          <p:cNvCxnSpPr/>
          <p:nvPr/>
        </p:nvCxnSpPr>
        <p:spPr>
          <a:xfrm>
            <a:off x="0" y="0"/>
            <a:ext cx="400" cy="400"/>
          </a:xfrm>
          <a:prstGeom prst="straightConnector1">
            <a:avLst/>
          </a:prstGeom>
          <a:noFill/>
          <a:ln w="7150" cap="flat" cmpd="sng">
            <a:solidFill>
              <a:srgbClr val="00A933"/>
            </a:solidFill>
            <a:prstDash val="solid"/>
            <a:round/>
            <a:headEnd type="none" w="sm" len="sm"/>
            <a:tailEnd type="triangle" w="med" len="med"/>
          </a:ln>
        </p:spPr>
      </p:cxnSp>
      <p:cxnSp>
        <p:nvCxnSpPr>
          <p:cNvPr id="82" name="Google Shape;82;p17"/>
          <p:cNvCxnSpPr/>
          <p:nvPr/>
        </p:nvCxnSpPr>
        <p:spPr>
          <a:xfrm>
            <a:off x="0" y="0"/>
            <a:ext cx="400" cy="400"/>
          </a:xfrm>
          <a:prstGeom prst="straightConnector1">
            <a:avLst/>
          </a:prstGeom>
          <a:noFill/>
          <a:ln w="7150" cap="flat" cmpd="sng">
            <a:solidFill>
              <a:srgbClr val="00A933"/>
            </a:solidFill>
            <a:prstDash val="solid"/>
            <a:round/>
            <a:headEnd type="none" w="sm" len="sm"/>
            <a:tailEnd type="triangle" w="med" len="med"/>
          </a:ln>
        </p:spPr>
      </p:cxnSp>
      <p:cxnSp>
        <p:nvCxnSpPr>
          <p:cNvPr id="83" name="Google Shape;83;p17"/>
          <p:cNvCxnSpPr/>
          <p:nvPr/>
        </p:nvCxnSpPr>
        <p:spPr>
          <a:xfrm>
            <a:off x="0" y="0"/>
            <a:ext cx="400" cy="400"/>
          </a:xfrm>
          <a:prstGeom prst="straightConnector1">
            <a:avLst/>
          </a:prstGeom>
          <a:noFill/>
          <a:ln w="7150" cap="flat" cmpd="sng">
            <a:solidFill>
              <a:srgbClr val="00A933"/>
            </a:solidFill>
            <a:prstDash val="solid"/>
            <a:round/>
            <a:headEnd type="none" w="sm" len="sm"/>
            <a:tailEnd type="triangle" w="med" len="med"/>
          </a:ln>
        </p:spPr>
      </p:cxnSp>
      <p:cxnSp>
        <p:nvCxnSpPr>
          <p:cNvPr id="84" name="Google Shape;84;p17"/>
          <p:cNvCxnSpPr/>
          <p:nvPr/>
        </p:nvCxnSpPr>
        <p:spPr>
          <a:xfrm>
            <a:off x="0" y="0"/>
            <a:ext cx="400" cy="400"/>
          </a:xfrm>
          <a:prstGeom prst="straightConnector1">
            <a:avLst/>
          </a:prstGeom>
          <a:noFill/>
          <a:ln w="9450" cap="flat" cmpd="sng">
            <a:solidFill>
              <a:srgbClr val="00A933"/>
            </a:solidFill>
            <a:prstDash val="solid"/>
            <a:round/>
            <a:headEnd type="none" w="sm" len="sm"/>
            <a:tailEnd type="triangle" w="med" len="med"/>
          </a:ln>
        </p:spPr>
      </p:cxnSp>
      <p:grpSp>
        <p:nvGrpSpPr>
          <p:cNvPr id="85" name="Google Shape;85;p17"/>
          <p:cNvGrpSpPr/>
          <p:nvPr/>
        </p:nvGrpSpPr>
        <p:grpSpPr>
          <a:xfrm>
            <a:off x="720001" y="2957561"/>
            <a:ext cx="10979940" cy="3511860"/>
            <a:chOff x="720000" y="2941704"/>
            <a:chExt cx="10979940" cy="3511860"/>
          </a:xfrm>
        </p:grpSpPr>
        <p:grpSp>
          <p:nvGrpSpPr>
            <p:cNvPr id="86" name="Google Shape;86;p17"/>
            <p:cNvGrpSpPr/>
            <p:nvPr/>
          </p:nvGrpSpPr>
          <p:grpSpPr>
            <a:xfrm>
              <a:off x="720000" y="2941704"/>
              <a:ext cx="10979940" cy="3511860"/>
              <a:chOff x="720000" y="3147840"/>
              <a:chExt cx="10979940" cy="3511860"/>
            </a:xfrm>
          </p:grpSpPr>
          <p:sp>
            <p:nvSpPr>
              <p:cNvPr id="87" name="Google Shape;87;p17"/>
              <p:cNvSpPr/>
              <p:nvPr/>
            </p:nvSpPr>
            <p:spPr>
              <a:xfrm>
                <a:off x="720000" y="3240000"/>
                <a:ext cx="1978500" cy="1078500"/>
              </a:xfrm>
              <a:prstGeom prst="rect">
                <a:avLst/>
              </a:prstGeom>
              <a:solidFill>
                <a:srgbClr val="AFD095"/>
              </a:solidFill>
              <a:ln w="7150" cap="flat" cmpd="sng">
                <a:solidFill>
                  <a:srgbClr val="00A933"/>
                </a:solidFill>
                <a:prstDash val="solid"/>
                <a:round/>
                <a:headEnd type="none" w="sm" len="sm"/>
                <a:tailEnd type="none" w="sm" len="sm"/>
              </a:ln>
            </p:spPr>
            <p:txBody>
              <a:bodyPr spcFirstLastPara="1" wrap="square" lIns="90000" tIns="45000" rIns="90000" bIns="45000" anchor="ctr" anchorCtr="0">
                <a:noAutofit/>
              </a:bodyPr>
              <a:lstStyle/>
              <a:p>
                <a:pPr algn="ctr">
                  <a:buClr>
                    <a:srgbClr val="000000"/>
                  </a:buClr>
                  <a:buSzPts val="1200"/>
                </a:pPr>
                <a:r>
                  <a:rPr lang="ru" sz="1600">
                    <a:solidFill>
                      <a:srgbClr val="000000"/>
                    </a:solidFill>
                    <a:latin typeface="Arial"/>
                    <a:ea typeface="Arial"/>
                    <a:cs typeface="Arial"/>
                    <a:sym typeface="Arial"/>
                  </a:rPr>
                  <a:t>Формування заяви-розрахунку страхувальником на вебпорталі</a:t>
                </a:r>
                <a:endParaRPr sz="1600">
                  <a:latin typeface="Arial"/>
                  <a:ea typeface="Arial"/>
                  <a:cs typeface="Arial"/>
                  <a:sym typeface="Arial"/>
                </a:endParaRPr>
              </a:p>
            </p:txBody>
          </p:sp>
          <p:sp>
            <p:nvSpPr>
              <p:cNvPr id="88" name="Google Shape;88;p17"/>
              <p:cNvSpPr/>
              <p:nvPr/>
            </p:nvSpPr>
            <p:spPr>
              <a:xfrm>
                <a:off x="3222000" y="3330720"/>
                <a:ext cx="2338500" cy="900000"/>
              </a:xfrm>
              <a:prstGeom prst="rect">
                <a:avLst/>
              </a:prstGeom>
              <a:solidFill>
                <a:srgbClr val="D4EA6B"/>
              </a:solidFill>
              <a:ln w="7150" cap="flat" cmpd="sng">
                <a:solidFill>
                  <a:srgbClr val="00A933"/>
                </a:solidFill>
                <a:prstDash val="solid"/>
                <a:round/>
                <a:headEnd type="none" w="sm" len="sm"/>
                <a:tailEnd type="none" w="sm" len="sm"/>
              </a:ln>
            </p:spPr>
            <p:txBody>
              <a:bodyPr spcFirstLastPara="1" wrap="square" lIns="90000" tIns="45000" rIns="90000" bIns="45000" anchor="ctr" anchorCtr="0">
                <a:noAutofit/>
              </a:bodyPr>
              <a:lstStyle/>
              <a:p>
                <a:pPr algn="ctr">
                  <a:buClr>
                    <a:srgbClr val="000000"/>
                  </a:buClr>
                  <a:buSzPts val="1400"/>
                </a:pPr>
                <a:r>
                  <a:rPr lang="ru" sz="1867">
                    <a:solidFill>
                      <a:srgbClr val="000000"/>
                    </a:solidFill>
                    <a:latin typeface="Arial"/>
                    <a:ea typeface="Arial"/>
                    <a:cs typeface="Arial"/>
                    <a:sym typeface="Arial"/>
                  </a:rPr>
                  <a:t>Опрацювання заяви-розрахунку в ЕРЛН</a:t>
                </a:r>
                <a:endParaRPr sz="1867">
                  <a:latin typeface="Arial"/>
                  <a:ea typeface="Arial"/>
                  <a:cs typeface="Arial"/>
                  <a:sym typeface="Arial"/>
                </a:endParaRPr>
              </a:p>
            </p:txBody>
          </p:sp>
          <p:sp>
            <p:nvSpPr>
              <p:cNvPr id="89" name="Google Shape;89;p17"/>
              <p:cNvSpPr/>
              <p:nvPr/>
            </p:nvSpPr>
            <p:spPr>
              <a:xfrm>
                <a:off x="5940000" y="3147840"/>
                <a:ext cx="2880000" cy="632100"/>
              </a:xfrm>
              <a:prstGeom prst="rect">
                <a:avLst/>
              </a:prstGeom>
              <a:solidFill>
                <a:srgbClr val="AFD095"/>
              </a:solidFill>
              <a:ln w="7150" cap="flat" cmpd="sng">
                <a:solidFill>
                  <a:srgbClr val="00A933"/>
                </a:solidFill>
                <a:prstDash val="solid"/>
                <a:round/>
                <a:headEnd type="none" w="sm" len="sm"/>
                <a:tailEnd type="none" w="sm" len="sm"/>
              </a:ln>
            </p:spPr>
            <p:txBody>
              <a:bodyPr spcFirstLastPara="1" wrap="square" lIns="90000" tIns="45000" rIns="90000" bIns="45000" anchor="ctr" anchorCtr="0">
                <a:noAutofit/>
              </a:bodyPr>
              <a:lstStyle/>
              <a:p>
                <a:pPr algn="ctr">
                  <a:buClr>
                    <a:srgbClr val="000000"/>
                  </a:buClr>
                  <a:buSzPts val="1400"/>
                </a:pPr>
                <a:r>
                  <a:rPr lang="ru" sz="1867">
                    <a:solidFill>
                      <a:srgbClr val="000000"/>
                    </a:solidFill>
                    <a:latin typeface="Arial"/>
                    <a:ea typeface="Arial"/>
                    <a:cs typeface="Arial"/>
                    <a:sym typeface="Arial"/>
                  </a:rPr>
                  <a:t>Прийняття в автоматичному режимі</a:t>
                </a:r>
                <a:endParaRPr sz="1867">
                  <a:latin typeface="Arial"/>
                  <a:ea typeface="Arial"/>
                  <a:cs typeface="Arial"/>
                  <a:sym typeface="Arial"/>
                </a:endParaRPr>
              </a:p>
            </p:txBody>
          </p:sp>
          <p:sp>
            <p:nvSpPr>
              <p:cNvPr id="90" name="Google Shape;90;p17"/>
              <p:cNvSpPr/>
              <p:nvPr/>
            </p:nvSpPr>
            <p:spPr>
              <a:xfrm>
                <a:off x="5940000" y="3961440"/>
                <a:ext cx="2880000" cy="718500"/>
              </a:xfrm>
              <a:prstGeom prst="rect">
                <a:avLst/>
              </a:prstGeom>
              <a:solidFill>
                <a:srgbClr val="AFD095"/>
              </a:solidFill>
              <a:ln w="7150" cap="flat" cmpd="sng">
                <a:solidFill>
                  <a:srgbClr val="00A933"/>
                </a:solidFill>
                <a:prstDash val="solid"/>
                <a:round/>
                <a:headEnd type="none" w="sm" len="sm"/>
                <a:tailEnd type="none" w="sm" len="sm"/>
              </a:ln>
            </p:spPr>
            <p:txBody>
              <a:bodyPr spcFirstLastPara="1" wrap="square" lIns="90000" tIns="45000" rIns="90000" bIns="45000" anchor="ctr" anchorCtr="0">
                <a:noAutofit/>
              </a:bodyPr>
              <a:lstStyle/>
              <a:p>
                <a:pPr algn="ctr">
                  <a:buClr>
                    <a:srgbClr val="000000"/>
                  </a:buClr>
                  <a:buSzPts val="1400"/>
                </a:pPr>
                <a:r>
                  <a:rPr lang="ru" sz="1867">
                    <a:solidFill>
                      <a:srgbClr val="000000"/>
                    </a:solidFill>
                    <a:latin typeface="Arial"/>
                    <a:ea typeface="Arial"/>
                    <a:cs typeface="Arial"/>
                    <a:sym typeface="Arial"/>
                  </a:rPr>
                  <a:t>Прийняття в ручному режимі</a:t>
                </a:r>
                <a:endParaRPr sz="1867">
                  <a:latin typeface="Arial"/>
                  <a:ea typeface="Arial"/>
                  <a:cs typeface="Arial"/>
                  <a:sym typeface="Arial"/>
                </a:endParaRPr>
              </a:p>
            </p:txBody>
          </p:sp>
          <p:sp>
            <p:nvSpPr>
              <p:cNvPr id="91" name="Google Shape;91;p17"/>
              <p:cNvSpPr/>
              <p:nvPr/>
            </p:nvSpPr>
            <p:spPr>
              <a:xfrm>
                <a:off x="3316680" y="4428000"/>
                <a:ext cx="2158500" cy="718500"/>
              </a:xfrm>
              <a:prstGeom prst="rect">
                <a:avLst/>
              </a:prstGeom>
              <a:solidFill>
                <a:srgbClr val="FFA6A6"/>
              </a:solidFill>
              <a:ln w="7150" cap="flat" cmpd="sng">
                <a:solidFill>
                  <a:srgbClr val="00A933"/>
                </a:solidFill>
                <a:prstDash val="solid"/>
                <a:round/>
                <a:headEnd type="none" w="sm" len="sm"/>
                <a:tailEnd type="none" w="sm" len="sm"/>
              </a:ln>
            </p:spPr>
            <p:txBody>
              <a:bodyPr spcFirstLastPara="1" wrap="square" lIns="90000" tIns="45000" rIns="90000" bIns="45000" anchor="ctr" anchorCtr="0">
                <a:noAutofit/>
              </a:bodyPr>
              <a:lstStyle/>
              <a:p>
                <a:pPr algn="ctr">
                  <a:buClr>
                    <a:srgbClr val="000000"/>
                  </a:buClr>
                  <a:buSzPts val="1400"/>
                </a:pPr>
                <a:r>
                  <a:rPr lang="ru" sz="1867">
                    <a:solidFill>
                      <a:srgbClr val="000000"/>
                    </a:solidFill>
                    <a:latin typeface="Arial"/>
                    <a:ea typeface="Arial"/>
                    <a:cs typeface="Arial"/>
                    <a:sym typeface="Arial"/>
                  </a:rPr>
                  <a:t>Залишено без руху</a:t>
                </a:r>
                <a:endParaRPr sz="1867">
                  <a:latin typeface="Arial"/>
                  <a:ea typeface="Arial"/>
                  <a:cs typeface="Arial"/>
                  <a:sym typeface="Arial"/>
                </a:endParaRPr>
              </a:p>
            </p:txBody>
          </p:sp>
          <p:sp>
            <p:nvSpPr>
              <p:cNvPr id="92" name="Google Shape;92;p17"/>
              <p:cNvSpPr/>
              <p:nvPr/>
            </p:nvSpPr>
            <p:spPr>
              <a:xfrm>
                <a:off x="9541440" y="3600000"/>
                <a:ext cx="2158500" cy="718500"/>
              </a:xfrm>
              <a:prstGeom prst="rect">
                <a:avLst/>
              </a:prstGeom>
              <a:solidFill>
                <a:srgbClr val="B7B3CA"/>
              </a:solidFill>
              <a:ln w="7150" cap="flat" cmpd="sng">
                <a:solidFill>
                  <a:srgbClr val="00A933"/>
                </a:solidFill>
                <a:prstDash val="solid"/>
                <a:round/>
                <a:headEnd type="none" w="sm" len="sm"/>
                <a:tailEnd type="none" w="sm" len="sm"/>
              </a:ln>
            </p:spPr>
            <p:txBody>
              <a:bodyPr spcFirstLastPara="1" wrap="square" lIns="90000" tIns="45000" rIns="90000" bIns="45000" anchor="ctr" anchorCtr="0">
                <a:noAutofit/>
              </a:bodyPr>
              <a:lstStyle/>
              <a:p>
                <a:pPr algn="ctr">
                  <a:buClr>
                    <a:srgbClr val="000000"/>
                  </a:buClr>
                  <a:buSzPts val="1400"/>
                </a:pPr>
                <a:r>
                  <a:rPr lang="ru" sz="1867">
                    <a:solidFill>
                      <a:srgbClr val="000000"/>
                    </a:solidFill>
                    <a:latin typeface="Arial"/>
                    <a:ea typeface="Arial"/>
                    <a:cs typeface="Arial"/>
                    <a:sym typeface="Arial"/>
                  </a:rPr>
                  <a:t>Фінансування</a:t>
                </a:r>
                <a:endParaRPr sz="1867">
                  <a:latin typeface="Arial"/>
                  <a:ea typeface="Arial"/>
                  <a:cs typeface="Arial"/>
                  <a:sym typeface="Arial"/>
                </a:endParaRPr>
              </a:p>
            </p:txBody>
          </p:sp>
          <p:sp>
            <p:nvSpPr>
              <p:cNvPr id="93" name="Google Shape;93;p17"/>
              <p:cNvSpPr/>
              <p:nvPr/>
            </p:nvSpPr>
            <p:spPr>
              <a:xfrm>
                <a:off x="3113280" y="5311080"/>
                <a:ext cx="2574600" cy="700800"/>
              </a:xfrm>
              <a:prstGeom prst="rect">
                <a:avLst/>
              </a:prstGeom>
              <a:solidFill>
                <a:srgbClr val="EC9BA4"/>
              </a:solidFill>
              <a:ln w="7150" cap="flat" cmpd="sng">
                <a:solidFill>
                  <a:srgbClr val="00A933"/>
                </a:solidFill>
                <a:prstDash val="solid"/>
                <a:round/>
                <a:headEnd type="none" w="sm" len="sm"/>
                <a:tailEnd type="none" w="sm" len="sm"/>
              </a:ln>
            </p:spPr>
            <p:txBody>
              <a:bodyPr spcFirstLastPara="1" wrap="square" lIns="90000" tIns="45000" rIns="90000" bIns="45000" anchor="ctr" anchorCtr="0">
                <a:noAutofit/>
              </a:bodyPr>
              <a:lstStyle/>
              <a:p>
                <a:pPr algn="ctr">
                  <a:buClr>
                    <a:srgbClr val="000000"/>
                  </a:buClr>
                  <a:buSzPts val="1400"/>
                </a:pPr>
                <a:r>
                  <a:rPr lang="ru" sz="1867">
                    <a:solidFill>
                      <a:srgbClr val="000000"/>
                    </a:solidFill>
                    <a:latin typeface="Arial"/>
                    <a:ea typeface="Arial"/>
                    <a:cs typeface="Arial"/>
                    <a:sym typeface="Arial"/>
                  </a:rPr>
                  <a:t>Повідомлення про залишено без руху</a:t>
                </a:r>
                <a:endParaRPr sz="1867">
                  <a:latin typeface="Arial"/>
                  <a:ea typeface="Arial"/>
                  <a:cs typeface="Arial"/>
                  <a:sym typeface="Arial"/>
                </a:endParaRPr>
              </a:p>
            </p:txBody>
          </p:sp>
          <p:sp>
            <p:nvSpPr>
              <p:cNvPr id="94" name="Google Shape;94;p17"/>
              <p:cNvSpPr/>
              <p:nvPr/>
            </p:nvSpPr>
            <p:spPr>
              <a:xfrm>
                <a:off x="720000" y="4680000"/>
                <a:ext cx="1974600" cy="1979700"/>
              </a:xfrm>
              <a:prstGeom prst="ellipse">
                <a:avLst/>
              </a:prstGeom>
              <a:solidFill>
                <a:srgbClr val="B4C7DC"/>
              </a:solidFill>
              <a:ln w="7150" cap="flat" cmpd="sng">
                <a:solidFill>
                  <a:srgbClr val="00A933"/>
                </a:solidFill>
                <a:prstDash val="solid"/>
                <a:round/>
                <a:headEnd type="none" w="sm" len="sm"/>
                <a:tailEnd type="none" w="sm" len="sm"/>
              </a:ln>
            </p:spPr>
            <p:txBody>
              <a:bodyPr spcFirstLastPara="1" wrap="square" lIns="90000" tIns="45000" rIns="90000" bIns="45000" anchor="ctr" anchorCtr="0">
                <a:noAutofit/>
              </a:bodyPr>
              <a:lstStyle/>
              <a:p>
                <a:pPr algn="ctr">
                  <a:buClr>
                    <a:srgbClr val="000000"/>
                  </a:buClr>
                  <a:buSzPts val="1400"/>
                </a:pPr>
                <a:endParaRPr sz="1867">
                  <a:latin typeface="Arial"/>
                  <a:ea typeface="Arial"/>
                  <a:cs typeface="Arial"/>
                  <a:sym typeface="Arial"/>
                </a:endParaRPr>
              </a:p>
            </p:txBody>
          </p:sp>
          <p:sp>
            <p:nvSpPr>
              <p:cNvPr id="95" name="Google Shape;95;p17"/>
              <p:cNvSpPr/>
              <p:nvPr/>
            </p:nvSpPr>
            <p:spPr>
              <a:xfrm>
                <a:off x="730800" y="5481346"/>
                <a:ext cx="2063400" cy="345900"/>
              </a:xfrm>
              <a:prstGeom prst="rect">
                <a:avLst/>
              </a:prstGeom>
              <a:noFill/>
              <a:ln>
                <a:noFill/>
              </a:ln>
            </p:spPr>
            <p:txBody>
              <a:bodyPr spcFirstLastPara="1" wrap="square" lIns="90000" tIns="45000" rIns="90000" bIns="45000" anchor="t" anchorCtr="0">
                <a:noAutofit/>
              </a:bodyPr>
              <a:lstStyle/>
              <a:p>
                <a:pPr>
                  <a:buSzPts val="1400"/>
                </a:pPr>
                <a:r>
                  <a:rPr lang="ru" sz="1867" b="1">
                    <a:latin typeface="Arial"/>
                    <a:ea typeface="Arial"/>
                    <a:cs typeface="Arial"/>
                    <a:sym typeface="Arial"/>
                  </a:rPr>
                  <a:t>Страхувальник</a:t>
                </a:r>
                <a:endParaRPr sz="1867">
                  <a:latin typeface="Arial"/>
                  <a:ea typeface="Arial"/>
                  <a:cs typeface="Arial"/>
                  <a:sym typeface="Arial"/>
                </a:endParaRPr>
              </a:p>
            </p:txBody>
          </p:sp>
          <p:cxnSp>
            <p:nvCxnSpPr>
              <p:cNvPr id="96" name="Google Shape;96;p17"/>
              <p:cNvCxnSpPr>
                <a:stCxn id="87" idx="3"/>
                <a:endCxn id="88" idx="1"/>
              </p:cNvCxnSpPr>
              <p:nvPr/>
            </p:nvCxnSpPr>
            <p:spPr>
              <a:xfrm>
                <a:off x="2698500" y="3779250"/>
                <a:ext cx="523500" cy="1500"/>
              </a:xfrm>
              <a:prstGeom prst="straightConnector1">
                <a:avLst/>
              </a:prstGeom>
              <a:noFill/>
              <a:ln w="7150" cap="flat" cmpd="sng">
                <a:solidFill>
                  <a:srgbClr val="00A933"/>
                </a:solidFill>
                <a:prstDash val="solid"/>
                <a:round/>
                <a:headEnd type="none" w="sm" len="sm"/>
                <a:tailEnd type="triangle" w="med" len="med"/>
              </a:ln>
            </p:spPr>
          </p:cxnSp>
          <p:cxnSp>
            <p:nvCxnSpPr>
              <p:cNvPr id="97" name="Google Shape;97;p17"/>
              <p:cNvCxnSpPr>
                <a:stCxn id="94" idx="0"/>
                <a:endCxn id="87" idx="2"/>
              </p:cNvCxnSpPr>
              <p:nvPr/>
            </p:nvCxnSpPr>
            <p:spPr>
              <a:xfrm rot="10800000" flipH="1">
                <a:off x="1707300" y="4318500"/>
                <a:ext cx="2100" cy="361500"/>
              </a:xfrm>
              <a:prstGeom prst="straightConnector1">
                <a:avLst/>
              </a:prstGeom>
              <a:noFill/>
              <a:ln w="7150" cap="flat" cmpd="sng">
                <a:solidFill>
                  <a:srgbClr val="00A933"/>
                </a:solidFill>
                <a:prstDash val="solid"/>
                <a:round/>
                <a:headEnd type="none" w="sm" len="sm"/>
                <a:tailEnd type="triangle" w="med" len="med"/>
              </a:ln>
            </p:spPr>
          </p:cxnSp>
          <p:cxnSp>
            <p:nvCxnSpPr>
              <p:cNvPr id="98" name="Google Shape;98;p17"/>
              <p:cNvCxnSpPr>
                <a:stCxn id="88" idx="3"/>
                <a:endCxn id="89" idx="1"/>
              </p:cNvCxnSpPr>
              <p:nvPr/>
            </p:nvCxnSpPr>
            <p:spPr>
              <a:xfrm rot="10800000" flipH="1">
                <a:off x="5560500" y="3463920"/>
                <a:ext cx="379500" cy="316800"/>
              </a:xfrm>
              <a:prstGeom prst="straightConnector1">
                <a:avLst/>
              </a:prstGeom>
              <a:noFill/>
              <a:ln w="7150" cap="flat" cmpd="sng">
                <a:solidFill>
                  <a:srgbClr val="00A933"/>
                </a:solidFill>
                <a:prstDash val="solid"/>
                <a:round/>
                <a:headEnd type="none" w="sm" len="sm"/>
                <a:tailEnd type="triangle" w="med" len="med"/>
              </a:ln>
            </p:spPr>
          </p:cxnSp>
          <p:cxnSp>
            <p:nvCxnSpPr>
              <p:cNvPr id="99" name="Google Shape;99;p17"/>
              <p:cNvCxnSpPr>
                <a:stCxn id="88" idx="3"/>
                <a:endCxn id="90" idx="1"/>
              </p:cNvCxnSpPr>
              <p:nvPr/>
            </p:nvCxnSpPr>
            <p:spPr>
              <a:xfrm>
                <a:off x="5560500" y="3780720"/>
                <a:ext cx="379500" cy="540000"/>
              </a:xfrm>
              <a:prstGeom prst="straightConnector1">
                <a:avLst/>
              </a:prstGeom>
              <a:noFill/>
              <a:ln w="7150" cap="flat" cmpd="sng">
                <a:solidFill>
                  <a:srgbClr val="00A933"/>
                </a:solidFill>
                <a:prstDash val="solid"/>
                <a:round/>
                <a:headEnd type="none" w="sm" len="sm"/>
                <a:tailEnd type="triangle" w="med" len="med"/>
              </a:ln>
            </p:spPr>
          </p:cxnSp>
          <p:cxnSp>
            <p:nvCxnSpPr>
              <p:cNvPr id="100" name="Google Shape;100;p17"/>
              <p:cNvCxnSpPr>
                <a:stCxn id="89" idx="3"/>
                <a:endCxn id="92" idx="1"/>
              </p:cNvCxnSpPr>
              <p:nvPr/>
            </p:nvCxnSpPr>
            <p:spPr>
              <a:xfrm>
                <a:off x="8820000" y="3463890"/>
                <a:ext cx="721500" cy="495300"/>
              </a:xfrm>
              <a:prstGeom prst="straightConnector1">
                <a:avLst/>
              </a:prstGeom>
              <a:noFill/>
              <a:ln w="7150" cap="flat" cmpd="sng">
                <a:solidFill>
                  <a:srgbClr val="00A933"/>
                </a:solidFill>
                <a:prstDash val="solid"/>
                <a:round/>
                <a:headEnd type="none" w="sm" len="sm"/>
                <a:tailEnd type="triangle" w="med" len="med"/>
              </a:ln>
            </p:spPr>
          </p:cxnSp>
          <p:cxnSp>
            <p:nvCxnSpPr>
              <p:cNvPr id="101" name="Google Shape;101;p17"/>
              <p:cNvCxnSpPr>
                <a:stCxn id="90" idx="3"/>
                <a:endCxn id="92" idx="1"/>
              </p:cNvCxnSpPr>
              <p:nvPr/>
            </p:nvCxnSpPr>
            <p:spPr>
              <a:xfrm rot="10800000" flipH="1">
                <a:off x="8820000" y="3959190"/>
                <a:ext cx="721500" cy="361500"/>
              </a:xfrm>
              <a:prstGeom prst="straightConnector1">
                <a:avLst/>
              </a:prstGeom>
              <a:noFill/>
              <a:ln w="7150" cap="flat" cmpd="sng">
                <a:solidFill>
                  <a:srgbClr val="00A933"/>
                </a:solidFill>
                <a:prstDash val="solid"/>
                <a:round/>
                <a:headEnd type="none" w="sm" len="sm"/>
                <a:tailEnd type="triangle" w="med" len="med"/>
              </a:ln>
            </p:spPr>
          </p:cxnSp>
          <p:cxnSp>
            <p:nvCxnSpPr>
              <p:cNvPr id="102" name="Google Shape;102;p17"/>
              <p:cNvCxnSpPr>
                <a:stCxn id="88" idx="2"/>
                <a:endCxn id="91" idx="0"/>
              </p:cNvCxnSpPr>
              <p:nvPr/>
            </p:nvCxnSpPr>
            <p:spPr>
              <a:xfrm>
                <a:off x="4391250" y="4230720"/>
                <a:ext cx="4800" cy="197400"/>
              </a:xfrm>
              <a:prstGeom prst="straightConnector1">
                <a:avLst/>
              </a:prstGeom>
              <a:noFill/>
              <a:ln w="7150" cap="flat" cmpd="sng">
                <a:solidFill>
                  <a:srgbClr val="00A933"/>
                </a:solidFill>
                <a:prstDash val="solid"/>
                <a:round/>
                <a:headEnd type="none" w="sm" len="sm"/>
                <a:tailEnd type="triangle" w="med" len="med"/>
              </a:ln>
            </p:spPr>
          </p:cxnSp>
          <p:cxnSp>
            <p:nvCxnSpPr>
              <p:cNvPr id="103" name="Google Shape;103;p17"/>
              <p:cNvCxnSpPr>
                <a:stCxn id="91" idx="2"/>
                <a:endCxn id="93" idx="0"/>
              </p:cNvCxnSpPr>
              <p:nvPr/>
            </p:nvCxnSpPr>
            <p:spPr>
              <a:xfrm>
                <a:off x="4395930" y="5146500"/>
                <a:ext cx="4500" cy="164700"/>
              </a:xfrm>
              <a:prstGeom prst="straightConnector1">
                <a:avLst/>
              </a:prstGeom>
              <a:noFill/>
              <a:ln w="7150" cap="flat" cmpd="sng">
                <a:solidFill>
                  <a:srgbClr val="00A933"/>
                </a:solidFill>
                <a:prstDash val="solid"/>
                <a:round/>
                <a:headEnd type="none" w="sm" len="sm"/>
                <a:tailEnd type="triangle" w="med" len="med"/>
              </a:ln>
            </p:spPr>
          </p:cxnSp>
          <p:cxnSp>
            <p:nvCxnSpPr>
              <p:cNvPr id="104" name="Google Shape;104;p17"/>
              <p:cNvCxnSpPr>
                <a:stCxn id="93" idx="1"/>
                <a:endCxn id="95" idx="3"/>
              </p:cNvCxnSpPr>
              <p:nvPr/>
            </p:nvCxnSpPr>
            <p:spPr>
              <a:xfrm rot="10800000">
                <a:off x="2794080" y="5654280"/>
                <a:ext cx="319200" cy="7200"/>
              </a:xfrm>
              <a:prstGeom prst="straightConnector1">
                <a:avLst/>
              </a:prstGeom>
              <a:noFill/>
              <a:ln w="7150" cap="flat" cmpd="sng">
                <a:solidFill>
                  <a:srgbClr val="00A933"/>
                </a:solidFill>
                <a:prstDash val="solid"/>
                <a:round/>
                <a:headEnd type="none" w="sm" len="sm"/>
                <a:tailEnd type="triangle" w="med" len="med"/>
              </a:ln>
            </p:spPr>
          </p:cxnSp>
          <p:cxnSp>
            <p:nvCxnSpPr>
              <p:cNvPr id="105" name="Google Shape;105;p17"/>
              <p:cNvCxnSpPr>
                <a:stCxn id="92" idx="2"/>
                <a:endCxn id="94" idx="4"/>
              </p:cNvCxnSpPr>
              <p:nvPr/>
            </p:nvCxnSpPr>
            <p:spPr>
              <a:xfrm rot="5400000">
                <a:off x="4993440" y="1032450"/>
                <a:ext cx="2341200" cy="8913300"/>
              </a:xfrm>
              <a:prstGeom prst="bentConnector3">
                <a:avLst>
                  <a:gd name="adj1" fmla="val 110169"/>
                </a:avLst>
              </a:prstGeom>
              <a:noFill/>
              <a:ln w="14300" cap="flat" cmpd="sng">
                <a:solidFill>
                  <a:srgbClr val="00A933"/>
                </a:solidFill>
                <a:prstDash val="solid"/>
                <a:round/>
                <a:headEnd type="none" w="med" len="med"/>
                <a:tailEnd type="triangle" w="med" len="med"/>
              </a:ln>
            </p:spPr>
          </p:cxnSp>
        </p:grpSp>
        <p:cxnSp>
          <p:nvCxnSpPr>
            <p:cNvPr id="106" name="Google Shape;106;p17"/>
            <p:cNvCxnSpPr>
              <a:stCxn id="89" idx="0"/>
              <a:endCxn id="88" idx="0"/>
            </p:cNvCxnSpPr>
            <p:nvPr/>
          </p:nvCxnSpPr>
          <p:spPr>
            <a:xfrm rot="5400000">
              <a:off x="5794200" y="1538904"/>
              <a:ext cx="183000" cy="2988600"/>
            </a:xfrm>
            <a:prstGeom prst="bentConnector3">
              <a:avLst>
                <a:gd name="adj1" fmla="val -66874"/>
              </a:avLst>
            </a:prstGeom>
            <a:noFill/>
            <a:ln w="7150" cap="flat" cmpd="sng">
              <a:solidFill>
                <a:srgbClr val="00A933"/>
              </a:solidFill>
              <a:prstDash val="solid"/>
              <a:round/>
              <a:headEnd type="none" w="med" len="med"/>
              <a:tailEnd type="triangle" w="med" len="med"/>
            </a:ln>
          </p:spPr>
        </p:cxnSp>
      </p:grpSp>
    </p:spTree>
    <p:extLst>
      <p:ext uri="{BB962C8B-B14F-4D97-AF65-F5344CB8AC3E}">
        <p14:creationId xmlns:p14="http://schemas.microsoft.com/office/powerpoint/2010/main" val="3399938146"/>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0"/>
          <p:cNvSpPr txBox="1">
            <a:spLocks noGrp="1"/>
          </p:cNvSpPr>
          <p:nvPr>
            <p:ph type="title"/>
          </p:nvPr>
        </p:nvSpPr>
        <p:spPr>
          <a:xfrm>
            <a:off x="838200" y="365126"/>
            <a:ext cx="10515600" cy="53265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Times New Roman"/>
              <a:buNone/>
            </a:pPr>
            <a:r>
              <a:rPr lang="uk-UA" sz="1800" b="1" dirty="0" smtClean="0">
                <a:latin typeface="Times New Roman"/>
                <a:ea typeface="Times New Roman"/>
                <a:cs typeface="Times New Roman"/>
                <a:sym typeface="Times New Roman"/>
              </a:rPr>
              <a:t>2.</a:t>
            </a:r>
            <a:r>
              <a:rPr lang="uk-UA" sz="1800" b="1" dirty="0">
                <a:latin typeface="Times New Roman"/>
                <a:ea typeface="Times New Roman"/>
                <a:cs typeface="Times New Roman"/>
                <a:sym typeface="Times New Roman"/>
              </a:rPr>
              <a:t> </a:t>
            </a:r>
            <a:r>
              <a:rPr lang="uk-UA" sz="1800" b="1" dirty="0" smtClean="0">
                <a:latin typeface="Times New Roman"/>
                <a:ea typeface="Times New Roman"/>
                <a:cs typeface="Times New Roman"/>
                <a:sym typeface="Times New Roman"/>
              </a:rPr>
              <a:t>Перевірка страхового стажу та заповнення заяви-розрахунку</a:t>
            </a:r>
            <a:endParaRPr sz="1800" dirty="0"/>
          </a:p>
        </p:txBody>
      </p:sp>
      <p:sp>
        <p:nvSpPr>
          <p:cNvPr id="236" name="Google Shape;236;p20"/>
          <p:cNvSpPr txBox="1">
            <a:spLocks noGrp="1"/>
          </p:cNvSpPr>
          <p:nvPr>
            <p:ph type="body" idx="1"/>
          </p:nvPr>
        </p:nvSpPr>
        <p:spPr>
          <a:xfrm>
            <a:off x="838200" y="1047404"/>
            <a:ext cx="10515600" cy="5494712"/>
          </a:xfrm>
          <a:prstGeom prst="rect">
            <a:avLst/>
          </a:prstGeom>
          <a:noFill/>
          <a:ln>
            <a:noFill/>
          </a:ln>
        </p:spPr>
        <p:txBody>
          <a:bodyPr spcFirstLastPara="1" wrap="square" lIns="91425" tIns="45700" rIns="91425" bIns="45700" anchor="t" anchorCtr="0">
            <a:noAutofit/>
          </a:bodyPr>
          <a:lstStyle/>
          <a:p>
            <a:pPr marL="0" lvl="0" indent="0" algn="just">
              <a:lnSpc>
                <a:spcPct val="120000"/>
              </a:lnSpc>
              <a:spcBef>
                <a:spcPts val="0"/>
              </a:spcBef>
              <a:buClr>
                <a:schemeClr val="dk1"/>
              </a:buClr>
              <a:buSzPts val="1600"/>
              <a:buNone/>
            </a:pPr>
            <a:r>
              <a:rPr lang="uk-UA" sz="1400" dirty="0" smtClean="0">
                <a:latin typeface="Times New Roman" panose="02020603050405020304" pitchFamily="18" charset="0"/>
                <a:cs typeface="Times New Roman" panose="02020603050405020304" pitchFamily="18" charset="0"/>
              </a:rPr>
              <a:t>Статтею 14 Закону України від 23.09.1999 № 1105 “Про загальнообов’язкове державне соціальне страхування”  визначено порядок обчислення страхового стажу</a:t>
            </a:r>
          </a:p>
          <a:p>
            <a:pPr marL="0" lvl="0" indent="0" algn="just">
              <a:lnSpc>
                <a:spcPct val="120000"/>
              </a:lnSpc>
              <a:spcBef>
                <a:spcPts val="0"/>
              </a:spcBef>
              <a:buClr>
                <a:schemeClr val="dk1"/>
              </a:buClr>
              <a:buSzPts val="1600"/>
              <a:buNone/>
            </a:pPr>
            <a:endParaRPr lang="uk-UA" sz="1400" dirty="0" smtClean="0">
              <a:latin typeface="Times New Roman" panose="02020603050405020304" pitchFamily="18" charset="0"/>
              <a:cs typeface="Times New Roman" panose="02020603050405020304" pitchFamily="18" charset="0"/>
            </a:endParaRPr>
          </a:p>
          <a:p>
            <a:pPr marL="0" lvl="0" indent="0" algn="just">
              <a:lnSpc>
                <a:spcPct val="120000"/>
              </a:lnSpc>
              <a:spcBef>
                <a:spcPts val="0"/>
              </a:spcBef>
              <a:buClr>
                <a:schemeClr val="dk1"/>
              </a:buClr>
              <a:buSzPts val="1600"/>
              <a:buNone/>
            </a:pPr>
            <a:r>
              <a:rPr lang="uk-UA" sz="1400" dirty="0" smtClean="0">
                <a:latin typeface="Times New Roman" panose="02020603050405020304" pitchFamily="18" charset="0"/>
                <a:cs typeface="Times New Roman" panose="02020603050405020304" pitchFamily="18" charset="0"/>
              </a:rPr>
              <a:t>Страховий стаж - це період (строк), протягом якого особа підлягала страхуванню у зв’язку з тимчасовою втратою працездатності та за який щомісяця сплачено страхові внески в сумі не менше мінімального страхового внеску, крім випадків, передбачених абзацом другим цієї частини.</a:t>
            </a:r>
          </a:p>
          <a:p>
            <a:pPr marL="0" lvl="0" indent="0" algn="just">
              <a:lnSpc>
                <a:spcPct val="120000"/>
              </a:lnSpc>
              <a:spcBef>
                <a:spcPts val="0"/>
              </a:spcBef>
              <a:buClr>
                <a:schemeClr val="dk1"/>
              </a:buClr>
              <a:buSzPts val="1600"/>
              <a:buNone/>
            </a:pPr>
            <a:r>
              <a:rPr lang="uk-UA" sz="1400" dirty="0" smtClean="0">
                <a:latin typeface="Times New Roman" panose="02020603050405020304" pitchFamily="18" charset="0"/>
                <a:cs typeface="Times New Roman" panose="02020603050405020304" pitchFamily="18" charset="0"/>
              </a:rPr>
              <a:t>Період відпустки для догляду за дитиною до досягнення нею трирічного віку, отримання виплат за окремими видами соціального страхування, крім пенсій усіх видів (за винятком пенсії по інвалідності), включається до страхового стажу як період, за який сплачено страхові внески виходячи з розміру мінімального страхового внеску.</a:t>
            </a:r>
          </a:p>
          <a:p>
            <a:pPr marL="0" lvl="0" indent="0" algn="just">
              <a:lnSpc>
                <a:spcPct val="120000"/>
              </a:lnSpc>
              <a:spcBef>
                <a:spcPts val="0"/>
              </a:spcBef>
              <a:buClr>
                <a:schemeClr val="dk1"/>
              </a:buClr>
              <a:buSzPts val="1600"/>
              <a:buNone/>
            </a:pPr>
            <a:r>
              <a:rPr lang="uk-UA" sz="1400" dirty="0" smtClean="0">
                <a:latin typeface="Times New Roman" panose="02020603050405020304" pitchFamily="18" charset="0"/>
                <a:cs typeface="Times New Roman" panose="02020603050405020304" pitchFamily="18" charset="0"/>
              </a:rPr>
              <a:t>Страховий стаж обчислюється за даними реєстру застрахованих осіб Державного реєстру загальнообов’язкового державного соціального страхування, у тому числі за даними про трудову діяльність працівників, внесеними відповідно до Закону України "Про збір та облік єдиного внеску на загальнообов’язкове державне соціальне страхування", а за періоди до 1 липня 2000 року - у порядку та на умовах, передбачених законодавством, що діяло раніше.</a:t>
            </a:r>
          </a:p>
          <a:p>
            <a:pPr marL="0" lvl="0" indent="0" algn="just">
              <a:lnSpc>
                <a:spcPct val="120000"/>
              </a:lnSpc>
              <a:spcBef>
                <a:spcPts val="0"/>
              </a:spcBef>
              <a:buClr>
                <a:schemeClr val="dk1"/>
              </a:buClr>
              <a:buSzPts val="1600"/>
              <a:buNone/>
            </a:pPr>
            <a:r>
              <a:rPr lang="uk-UA" sz="1400" dirty="0" smtClean="0">
                <a:latin typeface="Times New Roman" panose="02020603050405020304" pitchFamily="18" charset="0"/>
                <a:cs typeface="Times New Roman" panose="02020603050405020304" pitchFamily="18" charset="0"/>
              </a:rPr>
              <a:t>Страховий стаж обчислюється в місяцях.</a:t>
            </a:r>
          </a:p>
          <a:p>
            <a:pPr marL="0" lvl="0" indent="0" algn="just">
              <a:lnSpc>
                <a:spcPct val="120000"/>
              </a:lnSpc>
              <a:spcBef>
                <a:spcPts val="0"/>
              </a:spcBef>
              <a:buClr>
                <a:schemeClr val="dk1"/>
              </a:buClr>
              <a:buSzPts val="1600"/>
              <a:buNone/>
            </a:pPr>
            <a:r>
              <a:rPr lang="uk-UA" sz="1400" dirty="0" smtClean="0">
                <a:latin typeface="Times New Roman" panose="02020603050405020304" pitchFamily="18" charset="0"/>
                <a:cs typeface="Times New Roman" panose="02020603050405020304" pitchFamily="18" charset="0"/>
              </a:rPr>
              <a:t>До страхового стажу прирівнюється трудовий стаж, набутий працівником за час роботи на умовах трудового договору (контракту) до набрання чинності Законом України "Про загальнообов’язкове державне соціальне страхування у зв’язку з тимчасовою втратою працездатності та витратами, зумовленими похованням", а також періоди, починаючи з 1 січня 2016 року, протягом яких особа не підлягала страхуванню згідно з цим Законом, але нею або роботодавцем за неї сплачено єдиний внесок відповідно до Закону України "Про збір та облік єдиного внеску на загальнообов’язкове державне соціальне страхування".</a:t>
            </a: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7262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0"/>
          <p:cNvSpPr txBox="1">
            <a:spLocks noGrp="1"/>
          </p:cNvSpPr>
          <p:nvPr>
            <p:ph type="title"/>
          </p:nvPr>
        </p:nvSpPr>
        <p:spPr>
          <a:xfrm>
            <a:off x="838200" y="365126"/>
            <a:ext cx="10515600" cy="53265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Times New Roman"/>
              <a:buNone/>
            </a:pPr>
            <a:r>
              <a:rPr lang="uk-UA" sz="3200" b="1" dirty="0">
                <a:latin typeface="Times New Roman"/>
                <a:ea typeface="Times New Roman"/>
                <a:cs typeface="Times New Roman"/>
                <a:sym typeface="Times New Roman"/>
              </a:rPr>
              <a:t> </a:t>
            </a:r>
            <a:r>
              <a:rPr lang="uk-UA" sz="1800" b="1" dirty="0">
                <a:latin typeface="Times New Roman"/>
                <a:ea typeface="Times New Roman"/>
                <a:cs typeface="Times New Roman"/>
                <a:sym typeface="Times New Roman"/>
              </a:rPr>
              <a:t>Документальне підтвердження страхового стажу</a:t>
            </a:r>
            <a:endParaRPr sz="1800" dirty="0"/>
          </a:p>
        </p:txBody>
      </p:sp>
      <p:sp>
        <p:nvSpPr>
          <p:cNvPr id="236" name="Google Shape;236;p20"/>
          <p:cNvSpPr txBox="1">
            <a:spLocks noGrp="1"/>
          </p:cNvSpPr>
          <p:nvPr>
            <p:ph type="body" idx="1"/>
          </p:nvPr>
        </p:nvSpPr>
        <p:spPr>
          <a:xfrm>
            <a:off x="838200" y="1047404"/>
            <a:ext cx="10515600" cy="5494712"/>
          </a:xfrm>
          <a:prstGeom prst="rect">
            <a:avLst/>
          </a:prstGeom>
          <a:noFill/>
          <a:ln>
            <a:noFill/>
          </a:ln>
        </p:spPr>
        <p:txBody>
          <a:bodyPr spcFirstLastPara="1" wrap="square" lIns="91425" tIns="45700" rIns="91425" bIns="45700" anchor="t" anchorCtr="0">
            <a:noAutofit/>
          </a:bodyPr>
          <a:lstStyle/>
          <a:p>
            <a:pPr marL="228600" lvl="0" indent="-228600" algn="just" rtl="0">
              <a:lnSpc>
                <a:spcPct val="120000"/>
              </a:lnSpc>
              <a:spcBef>
                <a:spcPts val="0"/>
              </a:spcBef>
              <a:spcAft>
                <a:spcPts val="0"/>
              </a:spcAft>
              <a:buClr>
                <a:schemeClr val="dk1"/>
              </a:buClr>
              <a:buSzPts val="1600"/>
              <a:buChar char="•"/>
            </a:pPr>
            <a:r>
              <a:rPr lang="uk-UA" sz="1600" dirty="0">
                <a:latin typeface="Times New Roman"/>
                <a:ea typeface="Times New Roman"/>
                <a:cs typeface="Times New Roman"/>
                <a:sym typeface="Times New Roman"/>
              </a:rPr>
              <a:t>Документальним підтвердженням даних, на підставі яких здійснюється обчислення страхового стажу за загальнообов’язковим державним соціальним страхуванням у зв’язку з тимчасовою втратою працездатності є:</a:t>
            </a:r>
            <a:endParaRPr dirty="0"/>
          </a:p>
          <a:p>
            <a:pPr marL="228600" lvl="0" indent="-228600" algn="just" rtl="0">
              <a:lnSpc>
                <a:spcPct val="120000"/>
              </a:lnSpc>
              <a:spcBef>
                <a:spcPts val="1000"/>
              </a:spcBef>
              <a:spcAft>
                <a:spcPts val="0"/>
              </a:spcAft>
              <a:buClr>
                <a:schemeClr val="dk1"/>
              </a:buClr>
              <a:buSzPts val="1600"/>
              <a:buFont typeface="Noto Sans Symbols"/>
              <a:buChar char="⮚"/>
            </a:pPr>
            <a:r>
              <a:rPr lang="uk-UA" sz="1600" dirty="0">
                <a:latin typeface="Times New Roman"/>
                <a:ea typeface="Times New Roman"/>
                <a:cs typeface="Times New Roman"/>
                <a:sym typeface="Times New Roman"/>
              </a:rPr>
              <a:t>- з 01.01.2011 по теперішній час, дані персоніфікованого обліку відомостей про застрахованих осіб Державного реєстру загальнообов’язкового державного соціального страхування, надані застрахованій особі Пенсійним фондом України у вигляді довідки за період перебування в трудових відносинах із роботодавцями за місцями роботи згідно з пунктом 6 розділу V Положення про реєстр застрахованих осіб Державного реєстру загальнообов’язкового державного соціального страхування, затвердженого постановою правління Пенсійного фонду України від 18.06.2014 № 10-1, у вигляді інформації з Реєстру застрахованих осіб за формою ОК-5, а також за період починаючи з 01.01.2016 – за формою згідно з додатком 9. Додатково для визначення страхового стажу за період з 01.01.2011 до 31.12.2015 – трудова книжка;</a:t>
            </a:r>
            <a:endParaRPr dirty="0"/>
          </a:p>
          <a:p>
            <a:pPr marL="228600" lvl="0" indent="-228600" algn="just" rtl="0">
              <a:lnSpc>
                <a:spcPct val="120000"/>
              </a:lnSpc>
              <a:spcBef>
                <a:spcPts val="1000"/>
              </a:spcBef>
              <a:spcAft>
                <a:spcPts val="0"/>
              </a:spcAft>
              <a:buClr>
                <a:schemeClr val="dk1"/>
              </a:buClr>
              <a:buSzPts val="1600"/>
              <a:buFont typeface="Noto Sans Symbols"/>
              <a:buChar char="⮚"/>
            </a:pPr>
            <a:r>
              <a:rPr lang="uk-UA" sz="1600" dirty="0">
                <a:latin typeface="Times New Roman"/>
                <a:ea typeface="Times New Roman"/>
                <a:cs typeface="Times New Roman"/>
                <a:sym typeface="Times New Roman"/>
              </a:rPr>
              <a:t>- до 31.12.2010, дані, зазначені в трудовій книжці, про періоди перебування застрахованої особи в трудових відносинах із роботодавцем;</a:t>
            </a:r>
            <a:endParaRPr sz="1600" dirty="0">
              <a:latin typeface="Times New Roman"/>
              <a:ea typeface="Times New Roman"/>
              <a:cs typeface="Times New Roman"/>
              <a:sym typeface="Times New Roman"/>
            </a:endParaRPr>
          </a:p>
          <a:p>
            <a:pPr marL="228600" lvl="0" indent="-228600" algn="just" rtl="0">
              <a:lnSpc>
                <a:spcPct val="120000"/>
              </a:lnSpc>
              <a:spcBef>
                <a:spcPts val="1000"/>
              </a:spcBef>
              <a:spcAft>
                <a:spcPts val="0"/>
              </a:spcAft>
              <a:buClr>
                <a:schemeClr val="dk1"/>
              </a:buClr>
              <a:buSzPts val="1600"/>
              <a:buFont typeface="Noto Sans Symbols"/>
              <a:buChar char="⮚"/>
            </a:pPr>
            <a:r>
              <a:rPr lang="uk-UA" sz="1600" dirty="0">
                <a:latin typeface="Times New Roman"/>
                <a:ea typeface="Times New Roman"/>
                <a:cs typeface="Times New Roman"/>
                <a:sym typeface="Times New Roman"/>
              </a:rPr>
              <a:t>- до 27.02.2001, також дані, зазначені у відповідних документах про періоди проходження служби у Збройних Силах, Національній гвардії, Прикордонних військах, СБУ, внутрішніх військах МВС, військах цивільної оборони та інших військових формуваннях, утворених відповідно до законів України, а також в органах внутрішніх справ;</a:t>
            </a:r>
            <a:endParaRPr dirty="0"/>
          </a:p>
          <a:p>
            <a:pPr marL="228600" lvl="0" indent="-228600" algn="just" rtl="0">
              <a:lnSpc>
                <a:spcPct val="120000"/>
              </a:lnSpc>
              <a:spcBef>
                <a:spcPts val="1000"/>
              </a:spcBef>
              <a:spcAft>
                <a:spcPts val="0"/>
              </a:spcAft>
              <a:buClr>
                <a:schemeClr val="dk1"/>
              </a:buClr>
              <a:buSzPts val="1600"/>
              <a:buFont typeface="Noto Sans Symbols"/>
              <a:buChar char="⮚"/>
            </a:pPr>
            <a:r>
              <a:rPr lang="uk-UA" sz="1600" dirty="0">
                <a:latin typeface="Times New Roman"/>
                <a:ea typeface="Times New Roman"/>
                <a:cs typeface="Times New Roman"/>
                <a:sym typeface="Times New Roman"/>
              </a:rPr>
              <a:t>- відповідна інформація про періоди отримання виплат за окремими видами соціального страхування та про період відпустки для догляду за дитиною до досягнення нею трирічного віку.</a:t>
            </a:r>
            <a:endParaRPr sz="1600" dirty="0"/>
          </a:p>
        </p:txBody>
      </p:sp>
    </p:spTree>
    <p:extLst>
      <p:ext uri="{BB962C8B-B14F-4D97-AF65-F5344CB8AC3E}">
        <p14:creationId xmlns:p14="http://schemas.microsoft.com/office/powerpoint/2010/main" val="2815971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0"/>
          <p:cNvSpPr txBox="1">
            <a:spLocks noGrp="1"/>
          </p:cNvSpPr>
          <p:nvPr>
            <p:ph type="title"/>
          </p:nvPr>
        </p:nvSpPr>
        <p:spPr>
          <a:xfrm>
            <a:off x="838200" y="365126"/>
            <a:ext cx="10515600" cy="53265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Times New Roman"/>
              <a:buNone/>
            </a:pPr>
            <a:r>
              <a:rPr lang="uk-UA" sz="3200" b="1" dirty="0">
                <a:latin typeface="Times New Roman"/>
                <a:ea typeface="Times New Roman"/>
                <a:cs typeface="Times New Roman"/>
                <a:sym typeface="Times New Roman"/>
              </a:rPr>
              <a:t> </a:t>
            </a:r>
            <a:r>
              <a:rPr lang="uk-UA" sz="1800" b="1" dirty="0" smtClean="0">
                <a:latin typeface="Times New Roman"/>
                <a:ea typeface="Times New Roman"/>
                <a:cs typeface="Times New Roman"/>
                <a:sym typeface="Times New Roman"/>
              </a:rPr>
              <a:t>Заповнення заяви-розрахунку</a:t>
            </a:r>
            <a:endParaRPr sz="1800" dirty="0"/>
          </a:p>
        </p:txBody>
      </p:sp>
      <p:sp>
        <p:nvSpPr>
          <p:cNvPr id="236" name="Google Shape;236;p20"/>
          <p:cNvSpPr txBox="1">
            <a:spLocks noGrp="1"/>
          </p:cNvSpPr>
          <p:nvPr>
            <p:ph type="body" idx="1"/>
          </p:nvPr>
        </p:nvSpPr>
        <p:spPr>
          <a:xfrm>
            <a:off x="838200" y="1047404"/>
            <a:ext cx="10515600" cy="5494712"/>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chemeClr val="dk1"/>
              </a:buClr>
              <a:buSzPts val="1600"/>
              <a:buNone/>
            </a:pPr>
            <a:r>
              <a:rPr lang="uk-UA" sz="1600" dirty="0" smtClean="0">
                <a:latin typeface="Times New Roman" panose="02020603050405020304" pitchFamily="18" charset="0"/>
                <a:cs typeface="Times New Roman" panose="02020603050405020304" pitchFamily="18" charset="0"/>
              </a:rPr>
              <a:t>При формуванні заяви-розрахунку страхувальник заповнює:</a:t>
            </a:r>
          </a:p>
          <a:p>
            <a:pPr marL="0" lvl="0" indent="0" algn="just">
              <a:lnSpc>
                <a:spcPct val="120000"/>
              </a:lnSpc>
              <a:spcBef>
                <a:spcPts val="0"/>
              </a:spcBef>
              <a:buClr>
                <a:schemeClr val="dk1"/>
              </a:buClr>
              <a:buSzPts val="1600"/>
              <a:buNone/>
            </a:pPr>
            <a:r>
              <a:rPr lang="uk-UA" sz="1600" dirty="0" smtClean="0">
                <a:latin typeface="Times New Roman" panose="02020603050405020304" pitchFamily="18" charset="0"/>
                <a:cs typeface="Times New Roman" panose="02020603050405020304" pitchFamily="18" charset="0"/>
              </a:rPr>
              <a:t>страховий стаж (в повних місяцях) (загальний),</a:t>
            </a:r>
          </a:p>
          <a:p>
            <a:pPr marL="0" lvl="0" indent="0" algn="just">
              <a:lnSpc>
                <a:spcPct val="120000"/>
              </a:lnSpc>
              <a:spcBef>
                <a:spcPts val="0"/>
              </a:spcBef>
              <a:buClr>
                <a:schemeClr val="dk1"/>
              </a:buClr>
              <a:buSzPts val="1600"/>
              <a:buNone/>
            </a:pPr>
            <a:r>
              <a:rPr lang="uk-UA" sz="1600" dirty="0" smtClean="0">
                <a:latin typeface="Times New Roman" panose="02020603050405020304" pitchFamily="18" charset="0"/>
                <a:cs typeface="Times New Roman" panose="02020603050405020304" pitchFamily="18" charset="0"/>
              </a:rPr>
              <a:t>страховий стаж (в повних місяцях) (за останні 12 місяців).</a:t>
            </a:r>
          </a:p>
          <a:p>
            <a:pPr marL="0" lvl="0" indent="0" algn="just">
              <a:lnSpc>
                <a:spcPct val="120000"/>
              </a:lnSpc>
              <a:spcBef>
                <a:spcPts val="0"/>
              </a:spcBef>
              <a:buClr>
                <a:schemeClr val="dk1"/>
              </a:buClr>
              <a:buSzPts val="1600"/>
              <a:buNone/>
            </a:pPr>
            <a:endParaRPr lang="uk-UA" sz="1600" dirty="0" smtClean="0"/>
          </a:p>
          <a:p>
            <a:pPr marL="0" indent="0" algn="just">
              <a:lnSpc>
                <a:spcPct val="120000"/>
              </a:lnSpc>
              <a:spcBef>
                <a:spcPts val="0"/>
              </a:spcBef>
              <a:buClr>
                <a:schemeClr val="dk1"/>
              </a:buClr>
              <a:buSzPts val="1600"/>
              <a:buNone/>
            </a:pPr>
            <a:r>
              <a:rPr lang="uk-UA" sz="1600" dirty="0" smtClean="0">
                <a:latin typeface="Times New Roman" panose="02020603050405020304" pitchFamily="18" charset="0"/>
                <a:cs typeface="Times New Roman" panose="02020603050405020304" pitchFamily="18" charset="0"/>
              </a:rPr>
              <a:t>Водночас в формі заяви-розрахунку вже заначено страховий стаж визначений за даними реєстру застрахованих осіб</a:t>
            </a:r>
            <a:r>
              <a:rPr lang="uk-UA" sz="1600" dirty="0" smtClean="0"/>
              <a:t> </a:t>
            </a:r>
            <a:r>
              <a:rPr lang="uk-UA" sz="1600" dirty="0" smtClean="0">
                <a:latin typeface="Times New Roman" panose="02020603050405020304" pitchFamily="18" charset="0"/>
                <a:cs typeface="Times New Roman" panose="02020603050405020304" pitchFamily="18" charset="0"/>
              </a:rPr>
              <a:t>Державного реєстру загальнообов'язкового державного соціального страхування, але він є довідковим і страхувальник може його змінювати на актуальний.</a:t>
            </a:r>
          </a:p>
          <a:p>
            <a:pPr marL="0" lvl="0" indent="0" algn="just">
              <a:lnSpc>
                <a:spcPct val="120000"/>
              </a:lnSpc>
              <a:spcBef>
                <a:spcPts val="0"/>
              </a:spcBef>
              <a:buClr>
                <a:schemeClr val="dk1"/>
              </a:buClr>
              <a:buSzPts val="1600"/>
              <a:buNone/>
            </a:pPr>
            <a:endParaRPr lang="uk-UA" sz="1600" dirty="0" smtClean="0">
              <a:latin typeface="Times New Roman" panose="02020603050405020304" pitchFamily="18" charset="0"/>
              <a:cs typeface="Times New Roman" panose="02020603050405020304" pitchFamily="18" charset="0"/>
            </a:endParaRPr>
          </a:p>
          <a:p>
            <a:pPr marL="0" lvl="0" indent="0" algn="just">
              <a:lnSpc>
                <a:spcPct val="120000"/>
              </a:lnSpc>
              <a:spcBef>
                <a:spcPts val="0"/>
              </a:spcBef>
              <a:buClr>
                <a:schemeClr val="dk1"/>
              </a:buClr>
              <a:buSzPts val="1600"/>
              <a:buNone/>
            </a:pPr>
            <a:r>
              <a:rPr lang="uk-UA" sz="1600" dirty="0" smtClean="0">
                <a:latin typeface="Times New Roman" panose="02020603050405020304" pitchFamily="18" charset="0"/>
                <a:cs typeface="Times New Roman" panose="02020603050405020304" pitchFamily="18" charset="0"/>
              </a:rPr>
              <a:t>Страховий стаж (в повних місяцях) (загальний) визначається за увесь період трудової діяльності.</a:t>
            </a:r>
          </a:p>
          <a:p>
            <a:pPr marL="0" lvl="0" indent="0" algn="just">
              <a:lnSpc>
                <a:spcPct val="120000"/>
              </a:lnSpc>
              <a:spcBef>
                <a:spcPts val="0"/>
              </a:spcBef>
              <a:buClr>
                <a:schemeClr val="dk1"/>
              </a:buClr>
              <a:buSzPts val="1600"/>
              <a:buNone/>
            </a:pPr>
            <a:r>
              <a:rPr lang="uk-UA" sz="1600" dirty="0" smtClean="0">
                <a:latin typeface="Times New Roman" panose="02020603050405020304" pitchFamily="18" charset="0"/>
                <a:cs typeface="Times New Roman" panose="02020603050405020304" pitchFamily="18" charset="0"/>
              </a:rPr>
              <a:t>Страховий стаж (в повних місяцях) (за останні 12 місяців) визначається лише за період 12 місяців, які передували місяцю настання страхового випадку.</a:t>
            </a:r>
            <a:endParaRPr lang="uk-UA" sz="1600" dirty="0"/>
          </a:p>
        </p:txBody>
      </p:sp>
    </p:spTree>
    <p:extLst>
      <p:ext uri="{BB962C8B-B14F-4D97-AF65-F5344CB8AC3E}">
        <p14:creationId xmlns:p14="http://schemas.microsoft.com/office/powerpoint/2010/main" val="1667408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0"/>
          <p:cNvSpPr txBox="1">
            <a:spLocks noGrp="1"/>
          </p:cNvSpPr>
          <p:nvPr>
            <p:ph type="title"/>
          </p:nvPr>
        </p:nvSpPr>
        <p:spPr>
          <a:xfrm>
            <a:off x="838200" y="365126"/>
            <a:ext cx="10515600" cy="53265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Times New Roman"/>
              <a:buNone/>
            </a:pPr>
            <a:r>
              <a:rPr lang="uk-UA" sz="3200" b="1" dirty="0">
                <a:latin typeface="Times New Roman"/>
                <a:ea typeface="Times New Roman"/>
                <a:cs typeface="Times New Roman"/>
                <a:sym typeface="Times New Roman"/>
              </a:rPr>
              <a:t> </a:t>
            </a:r>
            <a:r>
              <a:rPr lang="uk-UA" sz="1800" b="1" dirty="0" smtClean="0">
                <a:latin typeface="Times New Roman"/>
                <a:ea typeface="Times New Roman"/>
                <a:cs typeface="Times New Roman"/>
                <a:sym typeface="Times New Roman"/>
              </a:rPr>
              <a:t>3. Зміна статусу листка непрацездатності</a:t>
            </a:r>
            <a:endParaRPr sz="1800" dirty="0"/>
          </a:p>
        </p:txBody>
      </p:sp>
      <p:sp>
        <p:nvSpPr>
          <p:cNvPr id="236" name="Google Shape;236;p20"/>
          <p:cNvSpPr txBox="1">
            <a:spLocks noGrp="1"/>
          </p:cNvSpPr>
          <p:nvPr>
            <p:ph type="body" idx="1"/>
          </p:nvPr>
        </p:nvSpPr>
        <p:spPr>
          <a:xfrm>
            <a:off x="838200" y="1047404"/>
            <a:ext cx="10515600" cy="5494712"/>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chemeClr val="dk1"/>
              </a:buClr>
              <a:buSzPts val="1600"/>
              <a:buNone/>
            </a:pPr>
            <a:endParaRPr lang="uk-UA" sz="1600" dirty="0"/>
          </a:p>
        </p:txBody>
      </p:sp>
      <p:sp>
        <p:nvSpPr>
          <p:cNvPr id="2" name="Прямокутник 1"/>
          <p:cNvSpPr/>
          <p:nvPr/>
        </p:nvSpPr>
        <p:spPr>
          <a:xfrm>
            <a:off x="970059" y="1184744"/>
            <a:ext cx="2560320" cy="94620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solidFill>
                  <a:schemeClr val="accent5">
                    <a:lumMod val="50000"/>
                  </a:schemeClr>
                </a:solidFill>
              </a:rPr>
              <a:t>Статус листка непрацездатності</a:t>
            </a:r>
          </a:p>
          <a:p>
            <a:pPr algn="ctr"/>
            <a:r>
              <a:rPr lang="uk-UA" dirty="0" smtClean="0">
                <a:solidFill>
                  <a:schemeClr val="accent5">
                    <a:lumMod val="50000"/>
                  </a:schemeClr>
                </a:solidFill>
              </a:rPr>
              <a:t>Закритий</a:t>
            </a:r>
            <a:endParaRPr lang="uk-UA" dirty="0">
              <a:solidFill>
                <a:schemeClr val="accent5">
                  <a:lumMod val="50000"/>
                </a:schemeClr>
              </a:solidFill>
            </a:endParaRPr>
          </a:p>
        </p:txBody>
      </p:sp>
      <p:sp>
        <p:nvSpPr>
          <p:cNvPr id="5" name="Прямокутник 4"/>
          <p:cNvSpPr/>
          <p:nvPr/>
        </p:nvSpPr>
        <p:spPr>
          <a:xfrm>
            <a:off x="970059" y="3493936"/>
            <a:ext cx="2560320" cy="946206"/>
          </a:xfrm>
          <a:prstGeom prst="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accent6">
                    <a:lumMod val="50000"/>
                  </a:schemeClr>
                </a:solidFill>
              </a:rPr>
              <a:t>Статус </a:t>
            </a:r>
            <a:r>
              <a:rPr lang="uk-UA" dirty="0" smtClean="0">
                <a:solidFill>
                  <a:schemeClr val="accent6">
                    <a:lumMod val="50000"/>
                  </a:schemeClr>
                </a:solidFill>
              </a:rPr>
              <a:t>листка непрацездатності</a:t>
            </a:r>
            <a:endParaRPr lang="uk-UA" dirty="0">
              <a:solidFill>
                <a:schemeClr val="accent6">
                  <a:lumMod val="50000"/>
                </a:schemeClr>
              </a:solidFill>
            </a:endParaRPr>
          </a:p>
          <a:p>
            <a:pPr algn="ctr"/>
            <a:r>
              <a:rPr lang="uk-UA" dirty="0" smtClean="0">
                <a:solidFill>
                  <a:schemeClr val="accent6">
                    <a:lumMod val="50000"/>
                  </a:schemeClr>
                </a:solidFill>
              </a:rPr>
              <a:t>Готовий до сплати</a:t>
            </a:r>
            <a:endParaRPr lang="uk-UA" dirty="0">
              <a:solidFill>
                <a:schemeClr val="accent6">
                  <a:lumMod val="50000"/>
                </a:schemeClr>
              </a:solidFill>
            </a:endParaRPr>
          </a:p>
        </p:txBody>
      </p:sp>
      <p:sp>
        <p:nvSpPr>
          <p:cNvPr id="6" name="Прямокутник 5"/>
          <p:cNvSpPr/>
          <p:nvPr/>
        </p:nvSpPr>
        <p:spPr>
          <a:xfrm>
            <a:off x="970059" y="5106063"/>
            <a:ext cx="2560320" cy="946206"/>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accent2">
                    <a:lumMod val="50000"/>
                  </a:schemeClr>
                </a:solidFill>
              </a:rPr>
              <a:t>Статус </a:t>
            </a:r>
            <a:r>
              <a:rPr lang="uk-UA" dirty="0" smtClean="0">
                <a:solidFill>
                  <a:schemeClr val="accent2">
                    <a:lumMod val="50000"/>
                  </a:schemeClr>
                </a:solidFill>
              </a:rPr>
              <a:t>листка непрацездатності</a:t>
            </a:r>
            <a:endParaRPr lang="uk-UA" dirty="0">
              <a:solidFill>
                <a:schemeClr val="accent2">
                  <a:lumMod val="50000"/>
                </a:schemeClr>
              </a:solidFill>
            </a:endParaRPr>
          </a:p>
          <a:p>
            <a:pPr algn="ctr"/>
            <a:r>
              <a:rPr lang="uk-UA" dirty="0" smtClean="0">
                <a:solidFill>
                  <a:schemeClr val="accent2">
                    <a:lumMod val="50000"/>
                  </a:schemeClr>
                </a:solidFill>
              </a:rPr>
              <a:t>Оплачений</a:t>
            </a:r>
            <a:endParaRPr lang="uk-UA" dirty="0">
              <a:solidFill>
                <a:schemeClr val="accent2">
                  <a:lumMod val="50000"/>
                </a:schemeClr>
              </a:solidFill>
            </a:endParaRPr>
          </a:p>
        </p:txBody>
      </p:sp>
      <p:sp>
        <p:nvSpPr>
          <p:cNvPr id="7" name="Прямокутник 6"/>
          <p:cNvSpPr/>
          <p:nvPr/>
        </p:nvSpPr>
        <p:spPr>
          <a:xfrm>
            <a:off x="3662238" y="1184744"/>
            <a:ext cx="7970519" cy="21402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600" dirty="0" smtClean="0"/>
              <a:t>Під час формування листка непрацездатності враховується інформація про основне місце роботи застрахованої особи, визначене за даними повідомлення про прийняття працівника на роботу.</a:t>
            </a:r>
          </a:p>
          <a:p>
            <a:pPr algn="ctr"/>
            <a:endParaRPr lang="uk-UA" sz="1600" dirty="0" smtClean="0"/>
          </a:p>
          <a:p>
            <a:pPr algn="ctr"/>
            <a:r>
              <a:rPr lang="uk-UA" sz="1600" dirty="0" smtClean="0"/>
              <a:t>Сформований листок непрацездатності надсилається страхувальникам, з якими застрахована особа перебуває у трудових відносинах (за основним місцем роботи та за сумісництвом) через кабінет страхувальника на </a:t>
            </a:r>
            <a:r>
              <a:rPr lang="uk-UA" sz="1600" dirty="0" err="1" smtClean="0"/>
              <a:t>вебпорталі</a:t>
            </a:r>
            <a:r>
              <a:rPr lang="uk-UA" sz="1600" dirty="0" smtClean="0"/>
              <a:t> електронних послуг Пенсійного фонду України.</a:t>
            </a:r>
            <a:endParaRPr lang="uk-UA" sz="1600" dirty="0"/>
          </a:p>
        </p:txBody>
      </p:sp>
      <p:sp>
        <p:nvSpPr>
          <p:cNvPr id="8" name="Прямокутник 7"/>
          <p:cNvSpPr/>
          <p:nvPr/>
        </p:nvSpPr>
        <p:spPr>
          <a:xfrm>
            <a:off x="3662238" y="3491165"/>
            <a:ext cx="7970519" cy="1446595"/>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600" dirty="0" smtClean="0"/>
              <a:t>Листок непрацездатності вважається виданим через сім днів після дати закриття листка непрацездатності та набуває статусу «Готовий до сплати (виданий)».</a:t>
            </a:r>
          </a:p>
          <a:p>
            <a:pPr algn="ctr"/>
            <a:endParaRPr lang="uk-UA" sz="1600" dirty="0" smtClean="0"/>
          </a:p>
          <a:p>
            <a:pPr algn="ctr"/>
            <a:r>
              <a:rPr lang="uk-UA" sz="1600" dirty="0" smtClean="0"/>
              <a:t>Листок непрацездатності з причиною непрацездатності «Вагітність та пологи» вважається виданим через сім днів з дати відкриття листка непрацездатності.</a:t>
            </a:r>
          </a:p>
        </p:txBody>
      </p:sp>
      <p:sp>
        <p:nvSpPr>
          <p:cNvPr id="9" name="Прямокутник 8"/>
          <p:cNvSpPr/>
          <p:nvPr/>
        </p:nvSpPr>
        <p:spPr>
          <a:xfrm>
            <a:off x="3662238" y="5087388"/>
            <a:ext cx="7970520" cy="1392925"/>
          </a:xfrm>
          <a:prstGeom prst="rect">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600" dirty="0" smtClean="0"/>
              <a:t>Листок непрацездатності</a:t>
            </a:r>
            <a:r>
              <a:rPr lang="en-US" sz="1600" dirty="0"/>
              <a:t> </a:t>
            </a:r>
            <a:r>
              <a:rPr lang="uk-UA" sz="1600" dirty="0" smtClean="0"/>
              <a:t>набуває статусу «Оплачений» після набуття статусу заяви-розрахунку «</a:t>
            </a:r>
            <a:r>
              <a:rPr lang="uk-UA" sz="1600" dirty="0" err="1" smtClean="0"/>
              <a:t>Оплачено</a:t>
            </a:r>
            <a:r>
              <a:rPr lang="uk-UA" sz="1600" dirty="0" smtClean="0"/>
              <a:t>», якщо листок непрацездатності має копії, то після набуття усіх заяв-розрахунків до яких включені копії листка непрацездатності статусу </a:t>
            </a:r>
            <a:r>
              <a:rPr lang="uk-UA" sz="1600" dirty="0"/>
              <a:t>«</a:t>
            </a:r>
            <a:r>
              <a:rPr lang="uk-UA" sz="1600" dirty="0" err="1"/>
              <a:t>Оплачено</a:t>
            </a:r>
            <a:r>
              <a:rPr lang="uk-UA" sz="1600" dirty="0" smtClean="0"/>
              <a:t>».</a:t>
            </a:r>
          </a:p>
          <a:p>
            <a:pPr algn="ctr"/>
            <a:r>
              <a:rPr lang="uk-UA" sz="1600" dirty="0" smtClean="0"/>
              <a:t>Первинний листок непрацездатності який видано до п'яти днів і оплачується за рахунок роботодавця статус </a:t>
            </a:r>
            <a:r>
              <a:rPr lang="uk-UA" sz="1600" dirty="0"/>
              <a:t>«Оплачений» </a:t>
            </a:r>
            <a:r>
              <a:rPr lang="uk-UA" sz="1600" dirty="0" smtClean="0"/>
              <a:t>не набуває і залишається в статусі «Готовий </a:t>
            </a:r>
            <a:r>
              <a:rPr lang="uk-UA" sz="1600" dirty="0"/>
              <a:t>до </a:t>
            </a:r>
            <a:r>
              <a:rPr lang="uk-UA" sz="1600" dirty="0" smtClean="0"/>
              <a:t>сплати».</a:t>
            </a:r>
          </a:p>
        </p:txBody>
      </p:sp>
    </p:spTree>
    <p:extLst>
      <p:ext uri="{BB962C8B-B14F-4D97-AF65-F5344CB8AC3E}">
        <p14:creationId xmlns:p14="http://schemas.microsoft.com/office/powerpoint/2010/main" val="459237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Прямоугольник: скругленные углы 2"/>
          <p:cNvSpPr/>
          <p:nvPr/>
        </p:nvSpPr>
        <p:spPr>
          <a:xfrm>
            <a:off x="732240" y="1254741"/>
            <a:ext cx="10755720" cy="3717720"/>
          </a:xfrm>
          <a:prstGeom prst="roundRect">
            <a:avLst>
              <a:gd name="adj" fmla="val 16667"/>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nSpc>
                <a:spcPct val="100000"/>
              </a:lnSpc>
              <a:buNone/>
            </a:pPr>
            <a:r>
              <a:rPr lang="uk-UA" sz="1800" b="0" strike="noStrike" spc="-1">
                <a:solidFill>
                  <a:srgbClr val="1F3762"/>
                </a:solidFill>
                <a:latin typeface="Arial"/>
                <a:ea typeface="DejaVu Sans"/>
              </a:rPr>
              <a:t>Починаючи з 04.04.2025 відповідно до частини першої статті 22 Закону України від 23.09.1999 № 1105-XIV “Про загальнообов’язкове державне соціальне страхування” страхова виплата у зв’язку з тимчасовою втратою працездатності застрахованим особам, які працюють на умовах трудового договору (контракту), гіг-контракту, іншого цивільно-правового договору та на інших підставах, передбачених законом, призначається та здійснюється за основним місцем роботи (діяльності).</a:t>
            </a:r>
            <a:endParaRPr lang="uk-UA" sz="1800" b="0" strike="noStrike" spc="-1">
              <a:latin typeface="Arial"/>
            </a:endParaRPr>
          </a:p>
          <a:p>
            <a:pPr>
              <a:lnSpc>
                <a:spcPct val="100000"/>
              </a:lnSpc>
              <a:buNone/>
            </a:pPr>
            <a:r>
              <a:rPr lang="uk-UA" sz="1800" b="0" strike="noStrike" spc="-1">
                <a:solidFill>
                  <a:srgbClr val="1F3762"/>
                </a:solidFill>
                <a:latin typeface="Arial"/>
                <a:ea typeface="DejaVu Sans"/>
              </a:rPr>
              <a:t>Допомога по тимчасовій непрацездатності (включаючи догляд за хворою дитиною) застрахованим особам (у тому числі тим, які здійснюють підприємницьку чи іншу діяльність та одночасно працюють на умовах трудового договору) надається за основним місцем роботи (діяльності) та за місцем роботи за сумісництвом (наймом) у порядку, встановленому Кабінетом Міністрів України, з урахуванням особливостей для страхових випадків, передбачених абзацом третім частини третьої статті 36 цього Закону.</a:t>
            </a:r>
            <a:endParaRPr lang="uk-UA" sz="1800" b="0" strike="noStrike" spc="-1">
              <a:latin typeface="Arial"/>
            </a:endParaRPr>
          </a:p>
        </p:txBody>
      </p:sp>
      <p:sp>
        <p:nvSpPr>
          <p:cNvPr id="84" name="Прямоугольник 3"/>
          <p:cNvSpPr/>
          <p:nvPr/>
        </p:nvSpPr>
        <p:spPr>
          <a:xfrm>
            <a:off x="954540" y="5162259"/>
            <a:ext cx="10311120" cy="1085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uk-UA" sz="1800" b="0" strike="noStrike" spc="-1">
                <a:solidFill>
                  <a:srgbClr val="1F3762"/>
                </a:solidFill>
                <a:latin typeface="Arial"/>
                <a:ea typeface="DejaVu Sans"/>
              </a:rPr>
              <a:t>Тобто за страховими випадками, які настали з 04.04.2025 допомога по тимчасовій непрацездатності та допомога по вагітності та пологах надається застрахованим особам, які працюють окрім основного місця роботи ще за сумісництвом, за усіма місцями роботи.</a:t>
            </a:r>
            <a:endParaRPr lang="uk-UA" sz="1800" b="0" strike="noStrike" spc="-1">
              <a:latin typeface="Arial"/>
            </a:endParaRPr>
          </a:p>
        </p:txBody>
      </p:sp>
      <p:sp>
        <p:nvSpPr>
          <p:cNvPr id="4" name="Google Shape;235;p20"/>
          <p:cNvSpPr txBox="1">
            <a:spLocks/>
          </p:cNvSpPr>
          <p:nvPr/>
        </p:nvSpPr>
        <p:spPr>
          <a:xfrm>
            <a:off x="838200" y="365126"/>
            <a:ext cx="10515600" cy="532650"/>
          </a:xfrm>
          <a:prstGeom prst="rect">
            <a:avLst/>
          </a:prstGeom>
          <a:noFill/>
          <a:ln>
            <a:noFill/>
          </a:ln>
        </p:spPr>
        <p:txBody>
          <a:bodyPr spcFirstLastPara="1" wrap="square" lIns="91425" tIns="45700" rIns="91425" bIns="45700" anchor="ctr" anchorCtr="0">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chemeClr val="dk1"/>
              </a:buClr>
              <a:buSzPts val="3200"/>
              <a:buFont typeface="Times New Roman"/>
              <a:buNone/>
            </a:pPr>
            <a:r>
              <a:rPr lang="uk-UA" sz="3200" b="1" dirty="0" smtClean="0">
                <a:latin typeface="Times New Roman"/>
                <a:ea typeface="Times New Roman"/>
                <a:cs typeface="Times New Roman"/>
                <a:sym typeface="Times New Roman"/>
              </a:rPr>
              <a:t> 4. Особливості розрахунку виплат для працівників, які працюють за сумісництвом</a:t>
            </a:r>
            <a:endParaRPr lang="uk-UA" sz="3200" dirty="0"/>
          </a:p>
        </p:txBody>
      </p:sp>
    </p:spTree>
    <p:extLst>
      <p:ext uri="{BB962C8B-B14F-4D97-AF65-F5344CB8AC3E}">
        <p14:creationId xmlns:p14="http://schemas.microsoft.com/office/powerpoint/2010/main" val="973840590"/>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Прямоугольник: скругленные углы 1"/>
          <p:cNvSpPr/>
          <p:nvPr/>
        </p:nvSpPr>
        <p:spPr>
          <a:xfrm>
            <a:off x="860760" y="459359"/>
            <a:ext cx="10478520" cy="4788501"/>
          </a:xfrm>
          <a:prstGeom prst="roundRect">
            <a:avLst>
              <a:gd name="adj" fmla="val 16667"/>
            </a:avLst>
          </a:prstGeom>
          <a:solidFill>
            <a:srgbClr val="5B9BD5"/>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just">
              <a:lnSpc>
                <a:spcPts val="2625"/>
              </a:lnSpc>
              <a:buNone/>
            </a:pPr>
            <a:r>
              <a:rPr lang="uk-UA" sz="1800" b="0" strike="noStrike" spc="-1" dirty="0">
                <a:solidFill>
                  <a:srgbClr val="FFFFFF"/>
                </a:solidFill>
                <a:latin typeface="Arial"/>
                <a:ea typeface="DejaVu Sans"/>
              </a:rPr>
              <a:t>Водночас при реалізації права на страхові виплати за іншим місцем роботи ніж основне, необхідно враховувати норму пункту 30 Порядку № 1266, якою визначено, що страхові виплати здійснюються на підставі виданого в установленому порядку листка непрацездатності та довідки про середню заробітну плату </a:t>
            </a:r>
            <a:r>
              <a:rPr lang="uk-UA" spc="-1" dirty="0" smtClean="0">
                <a:solidFill>
                  <a:srgbClr val="FFFFFF"/>
                </a:solidFill>
                <a:latin typeface="Arial"/>
                <a:ea typeface="DejaVu Sans"/>
              </a:rPr>
              <a:t>або довідки за формою ОК-7 </a:t>
            </a:r>
            <a:r>
              <a:rPr lang="uk-UA" sz="1800" b="0" strike="noStrike" spc="-1" dirty="0" smtClean="0">
                <a:solidFill>
                  <a:srgbClr val="FFFFFF"/>
                </a:solidFill>
                <a:latin typeface="Arial"/>
                <a:ea typeface="DejaVu Sans"/>
              </a:rPr>
              <a:t>за </a:t>
            </a:r>
            <a:r>
              <a:rPr lang="uk-UA" sz="1800" b="0" strike="noStrike" spc="-1" dirty="0">
                <a:solidFill>
                  <a:srgbClr val="FFFFFF"/>
                </a:solidFill>
                <a:latin typeface="Arial"/>
                <a:ea typeface="DejaVu Sans"/>
              </a:rPr>
              <a:t>основним місцем роботи.​</a:t>
            </a:r>
            <a:endParaRPr lang="uk-UA" sz="1800" b="0" strike="noStrike" spc="-1" dirty="0">
              <a:latin typeface="Arial"/>
            </a:endParaRPr>
          </a:p>
          <a:p>
            <a:pPr algn="just">
              <a:lnSpc>
                <a:spcPts val="2625"/>
              </a:lnSpc>
              <a:buNone/>
            </a:pPr>
            <a:endParaRPr lang="uk-UA" sz="1800" b="0" strike="noStrike" spc="-1" dirty="0">
              <a:latin typeface="Arial"/>
            </a:endParaRPr>
          </a:p>
          <a:p>
            <a:pPr algn="just">
              <a:lnSpc>
                <a:spcPts val="2625"/>
              </a:lnSpc>
              <a:buNone/>
            </a:pPr>
            <a:r>
              <a:rPr lang="uk-UA" sz="1800" b="0" strike="noStrike" spc="-1" dirty="0">
                <a:solidFill>
                  <a:schemeClr val="bg1">
                    <a:lumMod val="95000"/>
                  </a:schemeClr>
                </a:solidFill>
                <a:latin typeface="Arial"/>
                <a:ea typeface="DejaVu Sans"/>
              </a:rPr>
              <a:t>Якщо особа працює на кількох роботах за сумісництвом, додатково додаються довідки про середню заробітну </a:t>
            </a:r>
            <a:r>
              <a:rPr lang="uk-UA" sz="1800" b="0" strike="noStrike" spc="-1" dirty="0" smtClean="0">
                <a:solidFill>
                  <a:schemeClr val="bg1">
                    <a:lumMod val="95000"/>
                  </a:schemeClr>
                </a:solidFill>
                <a:latin typeface="Arial"/>
                <a:ea typeface="DejaVu Sans"/>
              </a:rPr>
              <a:t>плату </a:t>
            </a:r>
            <a:r>
              <a:rPr lang="uk-UA" spc="-1" dirty="0" smtClean="0">
                <a:solidFill>
                  <a:schemeClr val="bg1">
                    <a:lumMod val="95000"/>
                  </a:schemeClr>
                </a:solidFill>
                <a:latin typeface="Arial"/>
                <a:ea typeface="DejaVu Sans"/>
              </a:rPr>
              <a:t>або довідки </a:t>
            </a:r>
            <a:r>
              <a:rPr lang="ru-RU" spc="-1" dirty="0" smtClean="0">
                <a:solidFill>
                  <a:schemeClr val="bg1">
                    <a:lumMod val="95000"/>
                  </a:schemeClr>
                </a:solidFill>
                <a:latin typeface="Arial"/>
                <a:ea typeface="DejaVu Sans"/>
              </a:rPr>
              <a:t>за </a:t>
            </a:r>
            <a:r>
              <a:rPr lang="ru-RU" spc="-1" dirty="0">
                <a:solidFill>
                  <a:schemeClr val="bg1">
                    <a:lumMod val="95000"/>
                  </a:schemeClr>
                </a:solidFill>
                <a:latin typeface="Arial"/>
                <a:ea typeface="DejaVu Sans"/>
              </a:rPr>
              <a:t>формою ОК-7 </a:t>
            </a:r>
            <a:r>
              <a:rPr lang="uk-UA" sz="1800" b="0" strike="noStrike" spc="-1" dirty="0" smtClean="0">
                <a:solidFill>
                  <a:schemeClr val="bg1">
                    <a:lumMod val="95000"/>
                  </a:schemeClr>
                </a:solidFill>
                <a:latin typeface="Arial"/>
                <a:ea typeface="DejaVu Sans"/>
              </a:rPr>
              <a:t>за </a:t>
            </a:r>
            <a:r>
              <a:rPr lang="uk-UA" sz="1800" b="0" strike="noStrike" spc="-1" dirty="0">
                <a:solidFill>
                  <a:schemeClr val="bg1">
                    <a:lumMod val="95000"/>
                  </a:schemeClr>
                </a:solidFill>
                <a:latin typeface="Arial"/>
                <a:ea typeface="DejaVu Sans"/>
              </a:rPr>
              <a:t>місцями роботи за сумісництвом.​</a:t>
            </a:r>
            <a:endParaRPr lang="uk-UA" sz="1800" b="0" strike="noStrike" spc="-1" dirty="0">
              <a:solidFill>
                <a:schemeClr val="bg1">
                  <a:lumMod val="95000"/>
                </a:schemeClr>
              </a:solidFill>
              <a:latin typeface="Arial"/>
            </a:endParaRPr>
          </a:p>
          <a:p>
            <a:pPr algn="just">
              <a:lnSpc>
                <a:spcPts val="2625"/>
              </a:lnSpc>
              <a:buNone/>
            </a:pPr>
            <a:endParaRPr lang="uk-UA" sz="1800" b="0" strike="noStrike" spc="-1" dirty="0">
              <a:latin typeface="Arial"/>
            </a:endParaRPr>
          </a:p>
          <a:p>
            <a:pPr algn="just">
              <a:lnSpc>
                <a:spcPts val="2625"/>
              </a:lnSpc>
              <a:buNone/>
            </a:pPr>
            <a:r>
              <a:rPr lang="uk-UA" sz="1800" b="0" strike="noStrike" spc="-1" dirty="0">
                <a:solidFill>
                  <a:srgbClr val="FFFFFF"/>
                </a:solidFill>
                <a:latin typeface="Arial"/>
                <a:ea typeface="DejaVu Sans"/>
              </a:rPr>
              <a:t>У такому разі сумарна заробітна плата, з якої розраховуються виплата, за місяцями розрахункового періоду за основним місцем роботи та за місцем (місцями) роботи за сумісництвом не може перевищувати розміру максимальної величини бази нарахування єдиного внеску.​</a:t>
            </a:r>
            <a:endParaRPr lang="uk-UA" sz="1800" b="0" strike="noStrike" spc="-1" dirty="0">
              <a:latin typeface="Arial"/>
            </a:endParaRPr>
          </a:p>
        </p:txBody>
      </p:sp>
    </p:spTree>
    <p:extLst>
      <p:ext uri="{BB962C8B-B14F-4D97-AF65-F5344CB8AC3E}">
        <p14:creationId xmlns:p14="http://schemas.microsoft.com/office/powerpoint/2010/main" val="1423603011"/>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Скругленный прямоугольник 2"/>
          <p:cNvSpPr/>
          <p:nvPr/>
        </p:nvSpPr>
        <p:spPr>
          <a:xfrm>
            <a:off x="839520" y="764640"/>
            <a:ext cx="10510560" cy="645480"/>
          </a:xfrm>
          <a:prstGeom prst="roundRect">
            <a:avLst>
              <a:gd name="adj" fmla="val 16667"/>
            </a:avLst>
          </a:prstGeom>
          <a:solidFill>
            <a:srgbClr val="5B9BD5"/>
          </a:solidFill>
          <a:ln>
            <a:solidFill>
              <a:srgbClr val="43729D"/>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uk-UA" sz="1400" b="1" strike="noStrike" spc="-1">
                <a:solidFill>
                  <a:srgbClr val="FFFFFF"/>
                </a:solidFill>
                <a:latin typeface="Arial"/>
                <a:ea typeface="Arial"/>
              </a:rPr>
              <a:t>Листок непрацездатності та його копії</a:t>
            </a:r>
            <a:endParaRPr lang="uk-UA" sz="1400" b="0" strike="noStrike" spc="-1">
              <a:latin typeface="Arial"/>
            </a:endParaRPr>
          </a:p>
        </p:txBody>
      </p:sp>
      <p:sp>
        <p:nvSpPr>
          <p:cNvPr id="87" name="Прямоугольник 3"/>
          <p:cNvSpPr/>
          <p:nvPr/>
        </p:nvSpPr>
        <p:spPr>
          <a:xfrm>
            <a:off x="911520" y="1845000"/>
            <a:ext cx="2229840" cy="573480"/>
          </a:xfrm>
          <a:prstGeom prst="rect">
            <a:avLst/>
          </a:prstGeom>
          <a:solidFill>
            <a:srgbClr val="92D050"/>
          </a:solidFill>
          <a:ln>
            <a:solidFill>
              <a:srgbClr val="43729D"/>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uk-UA" sz="1400" b="0" strike="noStrike" spc="-1">
                <a:solidFill>
                  <a:srgbClr val="000000"/>
                </a:solidFill>
                <a:latin typeface="Arial"/>
                <a:ea typeface="Arial"/>
              </a:rPr>
              <a:t>Основне місце роботи</a:t>
            </a:r>
            <a:endParaRPr lang="uk-UA" sz="1400" b="0" strike="noStrike" spc="-1">
              <a:latin typeface="Arial"/>
            </a:endParaRPr>
          </a:p>
        </p:txBody>
      </p:sp>
      <p:sp>
        <p:nvSpPr>
          <p:cNvPr id="88" name="Прямоугольник 5"/>
          <p:cNvSpPr/>
          <p:nvPr/>
        </p:nvSpPr>
        <p:spPr>
          <a:xfrm>
            <a:off x="4979880" y="1861200"/>
            <a:ext cx="2229840" cy="573480"/>
          </a:xfrm>
          <a:prstGeom prst="rect">
            <a:avLst/>
          </a:prstGeom>
          <a:solidFill>
            <a:schemeClr val="accent2">
              <a:lumMod val="60000"/>
              <a:lumOff val="40000"/>
            </a:schemeClr>
          </a:solidFill>
          <a:ln>
            <a:solidFill>
              <a:srgbClr val="43729D"/>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uk-UA" sz="1400" b="0" strike="noStrike" spc="-1">
                <a:solidFill>
                  <a:srgbClr val="000000"/>
                </a:solidFill>
                <a:latin typeface="Arial"/>
                <a:ea typeface="Arial"/>
              </a:rPr>
              <a:t>Місце роботи за сумісництвом</a:t>
            </a:r>
            <a:endParaRPr lang="uk-UA" sz="1400" b="0" strike="noStrike" spc="-1">
              <a:latin typeface="Arial"/>
            </a:endParaRPr>
          </a:p>
        </p:txBody>
      </p:sp>
      <p:sp>
        <p:nvSpPr>
          <p:cNvPr id="89" name="Прямоугольник 7"/>
          <p:cNvSpPr/>
          <p:nvPr/>
        </p:nvSpPr>
        <p:spPr>
          <a:xfrm>
            <a:off x="9203760" y="1861200"/>
            <a:ext cx="2229840" cy="573480"/>
          </a:xfrm>
          <a:prstGeom prst="rect">
            <a:avLst/>
          </a:prstGeom>
          <a:solidFill>
            <a:schemeClr val="accent5">
              <a:lumMod val="60000"/>
              <a:lumOff val="40000"/>
            </a:schemeClr>
          </a:solidFill>
          <a:ln>
            <a:solidFill>
              <a:srgbClr val="43729D"/>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uk-UA" sz="1400" b="0" strike="noStrike" spc="-1">
                <a:solidFill>
                  <a:srgbClr val="000000"/>
                </a:solidFill>
                <a:latin typeface="Arial"/>
                <a:ea typeface="Arial"/>
              </a:rPr>
              <a:t>Місце роботи за сумісництвом</a:t>
            </a:r>
            <a:endParaRPr lang="uk-UA" sz="1400" b="0" strike="noStrike" spc="-1">
              <a:latin typeface="Arial"/>
            </a:endParaRPr>
          </a:p>
        </p:txBody>
      </p:sp>
      <p:sp>
        <p:nvSpPr>
          <p:cNvPr id="90" name="Скругленный прямоугольник 4"/>
          <p:cNvSpPr/>
          <p:nvPr/>
        </p:nvSpPr>
        <p:spPr>
          <a:xfrm>
            <a:off x="2601720" y="3151439"/>
            <a:ext cx="2661840" cy="744699"/>
          </a:xfrm>
          <a:prstGeom prst="roundRect">
            <a:avLst>
              <a:gd name="adj" fmla="val 16667"/>
            </a:avLst>
          </a:prstGeom>
          <a:solidFill>
            <a:schemeClr val="accent6">
              <a:lumMod val="60000"/>
              <a:lumOff val="40000"/>
            </a:schemeClr>
          </a:solidFill>
          <a:ln>
            <a:solidFill>
              <a:srgbClr val="43729D"/>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uk-UA" sz="1400" b="0" strike="noStrike" spc="-1" dirty="0">
                <a:solidFill>
                  <a:srgbClr val="000000"/>
                </a:solidFill>
                <a:latin typeface="Arial"/>
                <a:ea typeface="Arial"/>
              </a:rPr>
              <a:t>Довідка про середню заробітну </a:t>
            </a:r>
            <a:r>
              <a:rPr lang="uk-UA" sz="1400" b="0" strike="noStrike" spc="-1" dirty="0" smtClean="0">
                <a:solidFill>
                  <a:srgbClr val="000000"/>
                </a:solidFill>
                <a:latin typeface="Arial"/>
                <a:ea typeface="Arial"/>
              </a:rPr>
              <a:t>плату </a:t>
            </a:r>
            <a:r>
              <a:rPr lang="uk-UA" sz="1400" spc="-1" dirty="0" smtClean="0">
                <a:solidFill>
                  <a:srgbClr val="000000"/>
                </a:solidFill>
                <a:latin typeface="Arial"/>
                <a:ea typeface="Arial"/>
              </a:rPr>
              <a:t>або довідки </a:t>
            </a:r>
            <a:r>
              <a:rPr lang="ru-RU" sz="1400" spc="-1" dirty="0" smtClean="0">
                <a:solidFill>
                  <a:srgbClr val="000000"/>
                </a:solidFill>
                <a:latin typeface="Arial"/>
                <a:ea typeface="Arial"/>
              </a:rPr>
              <a:t>за </a:t>
            </a:r>
            <a:r>
              <a:rPr lang="ru-RU" sz="1400" spc="-1" dirty="0">
                <a:solidFill>
                  <a:srgbClr val="000000"/>
                </a:solidFill>
                <a:latin typeface="Arial"/>
                <a:ea typeface="Arial"/>
              </a:rPr>
              <a:t>формою ОК-7 </a:t>
            </a:r>
            <a:endParaRPr lang="uk-UA" sz="1400" b="0" strike="noStrike" spc="-1" dirty="0">
              <a:latin typeface="Arial"/>
            </a:endParaRPr>
          </a:p>
        </p:txBody>
      </p:sp>
      <p:sp>
        <p:nvSpPr>
          <p:cNvPr id="91" name="Скругленный прямоугольник 5"/>
          <p:cNvSpPr/>
          <p:nvPr/>
        </p:nvSpPr>
        <p:spPr>
          <a:xfrm>
            <a:off x="6505921" y="2781000"/>
            <a:ext cx="3146962" cy="573480"/>
          </a:xfrm>
          <a:prstGeom prst="roundRect">
            <a:avLst>
              <a:gd name="adj" fmla="val 16667"/>
            </a:avLst>
          </a:prstGeom>
          <a:solidFill>
            <a:schemeClr val="accent2">
              <a:lumMod val="40000"/>
              <a:lumOff val="60000"/>
            </a:schemeClr>
          </a:solidFill>
          <a:ln>
            <a:solidFill>
              <a:srgbClr val="43729D"/>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uk-UA" sz="1400" b="0" strike="noStrike" spc="-1" dirty="0">
                <a:solidFill>
                  <a:srgbClr val="000000"/>
                </a:solidFill>
                <a:latin typeface="Arial"/>
                <a:ea typeface="Arial"/>
              </a:rPr>
              <a:t>Довідка про середню заробітну </a:t>
            </a:r>
            <a:r>
              <a:rPr lang="uk-UA" sz="1400" b="0" strike="noStrike" spc="-1" dirty="0" smtClean="0">
                <a:solidFill>
                  <a:srgbClr val="000000"/>
                </a:solidFill>
                <a:latin typeface="Arial"/>
                <a:ea typeface="Arial"/>
              </a:rPr>
              <a:t>плату </a:t>
            </a:r>
            <a:r>
              <a:rPr lang="uk-UA" sz="1400" spc="-1" dirty="0" smtClean="0">
                <a:solidFill>
                  <a:srgbClr val="000000"/>
                </a:solidFill>
                <a:latin typeface="Arial"/>
                <a:ea typeface="Arial"/>
              </a:rPr>
              <a:t>або довідки </a:t>
            </a:r>
            <a:r>
              <a:rPr lang="ru-RU" sz="1400" spc="-1" dirty="0" smtClean="0">
                <a:solidFill>
                  <a:srgbClr val="000000"/>
                </a:solidFill>
                <a:latin typeface="Arial"/>
                <a:ea typeface="Arial"/>
              </a:rPr>
              <a:t>за </a:t>
            </a:r>
            <a:r>
              <a:rPr lang="ru-RU" sz="1400" spc="-1" dirty="0">
                <a:solidFill>
                  <a:srgbClr val="000000"/>
                </a:solidFill>
                <a:latin typeface="Arial"/>
                <a:ea typeface="Arial"/>
              </a:rPr>
              <a:t>формою ОК-7 </a:t>
            </a:r>
            <a:endParaRPr lang="uk-UA" sz="1400" b="0" strike="noStrike" spc="-1" dirty="0">
              <a:latin typeface="Arial"/>
            </a:endParaRPr>
          </a:p>
        </p:txBody>
      </p:sp>
      <p:sp>
        <p:nvSpPr>
          <p:cNvPr id="92" name="Овал 27"/>
          <p:cNvSpPr/>
          <p:nvPr/>
        </p:nvSpPr>
        <p:spPr>
          <a:xfrm>
            <a:off x="4853520" y="4005000"/>
            <a:ext cx="2445840" cy="2445840"/>
          </a:xfrm>
          <a:prstGeom prst="ellipse">
            <a:avLst/>
          </a:prstGeom>
          <a:solidFill>
            <a:schemeClr val="accent5">
              <a:lumMod val="60000"/>
              <a:lumOff val="40000"/>
            </a:schemeClr>
          </a:solidFill>
          <a:ln>
            <a:solidFill>
              <a:srgbClr val="43729D"/>
            </a:solidFill>
            <a:round/>
          </a:ln>
        </p:spPr>
        <p:style>
          <a:lnRef idx="2">
            <a:schemeClr val="accent1">
              <a:shade val="50000"/>
            </a:schemeClr>
          </a:lnRef>
          <a:fillRef idx="1">
            <a:schemeClr val="accent1"/>
          </a:fillRef>
          <a:effectRef idx="0">
            <a:schemeClr val="accent1"/>
          </a:effectRef>
          <a:fontRef idx="minor"/>
        </p:style>
      </p:sp>
      <p:sp>
        <p:nvSpPr>
          <p:cNvPr id="93" name="Пирог 3"/>
          <p:cNvSpPr/>
          <p:nvPr/>
        </p:nvSpPr>
        <p:spPr>
          <a:xfrm>
            <a:off x="4853520" y="4005000"/>
            <a:ext cx="2445840" cy="2445840"/>
          </a:xfrm>
          <a:prstGeom prst="pie">
            <a:avLst>
              <a:gd name="adj1" fmla="val 1919442"/>
              <a:gd name="adj2" fmla="val 14324628"/>
            </a:avLst>
          </a:prstGeom>
          <a:solidFill>
            <a:srgbClr val="92D050"/>
          </a:solidFill>
          <a:ln>
            <a:solidFill>
              <a:srgbClr val="43729D"/>
            </a:solidFill>
            <a:round/>
          </a:ln>
        </p:spPr>
        <p:style>
          <a:lnRef idx="2">
            <a:schemeClr val="accent1">
              <a:shade val="50000"/>
            </a:schemeClr>
          </a:lnRef>
          <a:fillRef idx="1">
            <a:schemeClr val="accent1"/>
          </a:fillRef>
          <a:effectRef idx="0">
            <a:schemeClr val="accent1"/>
          </a:effectRef>
          <a:fontRef idx="minor"/>
        </p:style>
      </p:sp>
      <p:sp>
        <p:nvSpPr>
          <p:cNvPr id="94" name="Пирог 4"/>
          <p:cNvSpPr/>
          <p:nvPr/>
        </p:nvSpPr>
        <p:spPr>
          <a:xfrm>
            <a:off x="4863960" y="4005000"/>
            <a:ext cx="2445840" cy="2445840"/>
          </a:xfrm>
          <a:prstGeom prst="pie">
            <a:avLst>
              <a:gd name="adj1" fmla="val 14327964"/>
              <a:gd name="adj2" fmla="val 20493436"/>
            </a:avLst>
          </a:prstGeom>
          <a:solidFill>
            <a:schemeClr val="accent2">
              <a:lumMod val="60000"/>
              <a:lumOff val="40000"/>
            </a:schemeClr>
          </a:solidFill>
          <a:ln>
            <a:solidFill>
              <a:srgbClr val="43729D"/>
            </a:solidFill>
            <a:round/>
          </a:ln>
        </p:spPr>
        <p:style>
          <a:lnRef idx="2">
            <a:schemeClr val="accent1">
              <a:shade val="50000"/>
            </a:schemeClr>
          </a:lnRef>
          <a:fillRef idx="1">
            <a:schemeClr val="accent1"/>
          </a:fillRef>
          <a:effectRef idx="0">
            <a:schemeClr val="accent1"/>
          </a:effectRef>
          <a:fontRef idx="minor"/>
        </p:style>
      </p:sp>
      <p:sp>
        <p:nvSpPr>
          <p:cNvPr id="95" name="Соединительная линия уступом 8"/>
          <p:cNvSpPr/>
          <p:nvPr/>
        </p:nvSpPr>
        <p:spPr>
          <a:xfrm>
            <a:off x="3143520" y="2133000"/>
            <a:ext cx="787680" cy="1015920"/>
          </a:xfrm>
          <a:prstGeom prst="bentConnector2">
            <a:avLst/>
          </a:prstGeom>
          <a:noFill/>
          <a:ln>
            <a:solidFill>
              <a:srgbClr val="C00000"/>
            </a:solidFill>
            <a:round/>
            <a:tailEnd type="arrow" w="med" len="med"/>
          </a:ln>
        </p:spPr>
        <p:style>
          <a:lnRef idx="1">
            <a:schemeClr val="accent1"/>
          </a:lnRef>
          <a:fillRef idx="0">
            <a:schemeClr val="accent1"/>
          </a:fillRef>
          <a:effectRef idx="0">
            <a:schemeClr val="accent1"/>
          </a:effectRef>
          <a:fontRef idx="minor"/>
        </p:style>
      </p:sp>
      <p:sp>
        <p:nvSpPr>
          <p:cNvPr id="96" name="Соединительная линия уступом 9"/>
          <p:cNvSpPr/>
          <p:nvPr/>
        </p:nvSpPr>
        <p:spPr>
          <a:xfrm>
            <a:off x="7212240" y="2149200"/>
            <a:ext cx="933480" cy="629280"/>
          </a:xfrm>
          <a:prstGeom prst="bentConnector2">
            <a:avLst/>
          </a:prstGeom>
          <a:noFill/>
          <a:ln>
            <a:solidFill>
              <a:srgbClr val="C00000"/>
            </a:solidFill>
            <a:round/>
            <a:tailEnd type="arrow" w="med" len="med"/>
          </a:ln>
        </p:spPr>
        <p:style>
          <a:lnRef idx="1">
            <a:schemeClr val="accent1"/>
          </a:lnRef>
          <a:fillRef idx="0">
            <a:schemeClr val="accent1"/>
          </a:fillRef>
          <a:effectRef idx="0">
            <a:schemeClr val="accent1"/>
          </a:effectRef>
          <a:fontRef idx="minor"/>
        </p:style>
      </p:sp>
      <p:sp>
        <p:nvSpPr>
          <p:cNvPr id="97" name="Соединительная линия уступом 10"/>
          <p:cNvSpPr/>
          <p:nvPr/>
        </p:nvSpPr>
        <p:spPr>
          <a:xfrm rot="16200000" flipH="1">
            <a:off x="2035800" y="2412000"/>
            <a:ext cx="2805840" cy="2823480"/>
          </a:xfrm>
          <a:prstGeom prst="bentConnector2">
            <a:avLst/>
          </a:prstGeom>
          <a:noFill/>
          <a:ln w="38100">
            <a:solidFill>
              <a:srgbClr val="002060"/>
            </a:solidFill>
            <a:round/>
            <a:tailEnd type="arrow" w="med" len="med"/>
          </a:ln>
        </p:spPr>
        <p:style>
          <a:lnRef idx="1">
            <a:schemeClr val="accent1"/>
          </a:lnRef>
          <a:fillRef idx="0">
            <a:schemeClr val="accent1"/>
          </a:fillRef>
          <a:effectRef idx="0">
            <a:schemeClr val="accent1"/>
          </a:effectRef>
          <a:fontRef idx="minor"/>
        </p:style>
      </p:sp>
      <p:sp>
        <p:nvSpPr>
          <p:cNvPr id="98" name="Соединительная линия уступом 11"/>
          <p:cNvSpPr/>
          <p:nvPr/>
        </p:nvSpPr>
        <p:spPr>
          <a:xfrm flipV="1">
            <a:off x="5266080" y="2431800"/>
            <a:ext cx="5051520" cy="999720"/>
          </a:xfrm>
          <a:prstGeom prst="bentConnector2">
            <a:avLst/>
          </a:prstGeom>
          <a:noFill/>
          <a:ln>
            <a:solidFill>
              <a:srgbClr val="C00000"/>
            </a:solidFill>
            <a:round/>
            <a:tailEnd type="arrow" w="med" len="med"/>
          </a:ln>
        </p:spPr>
        <p:style>
          <a:lnRef idx="1">
            <a:schemeClr val="accent1"/>
          </a:lnRef>
          <a:fillRef idx="0">
            <a:schemeClr val="accent1"/>
          </a:fillRef>
          <a:effectRef idx="0">
            <a:schemeClr val="accent1"/>
          </a:effectRef>
          <a:fontRef idx="minor"/>
        </p:style>
      </p:sp>
      <p:sp>
        <p:nvSpPr>
          <p:cNvPr id="99" name="Соединительная линия уступом 12"/>
          <p:cNvSpPr/>
          <p:nvPr/>
        </p:nvSpPr>
        <p:spPr>
          <a:xfrm rot="5400000" flipH="1" flipV="1">
            <a:off x="4154400" y="2323440"/>
            <a:ext cx="999720" cy="645480"/>
          </a:xfrm>
          <a:prstGeom prst="bentConnector2">
            <a:avLst/>
          </a:prstGeom>
          <a:noFill/>
          <a:ln>
            <a:solidFill>
              <a:srgbClr val="C00000"/>
            </a:solidFill>
            <a:round/>
            <a:tailEnd type="arrow" w="med" len="med"/>
          </a:ln>
        </p:spPr>
        <p:style>
          <a:lnRef idx="1">
            <a:schemeClr val="accent1"/>
          </a:lnRef>
          <a:fillRef idx="0">
            <a:schemeClr val="accent1"/>
          </a:fillRef>
          <a:effectRef idx="0">
            <a:schemeClr val="accent1"/>
          </a:effectRef>
          <a:fontRef idx="minor"/>
        </p:style>
      </p:sp>
      <p:sp>
        <p:nvSpPr>
          <p:cNvPr id="100" name="Соединительная линия уступом 13"/>
          <p:cNvSpPr/>
          <p:nvPr/>
        </p:nvSpPr>
        <p:spPr>
          <a:xfrm flipV="1">
            <a:off x="8400240" y="2147040"/>
            <a:ext cx="801000" cy="629280"/>
          </a:xfrm>
          <a:prstGeom prst="bentConnector3">
            <a:avLst>
              <a:gd name="adj1" fmla="val 1235"/>
            </a:avLst>
          </a:prstGeom>
          <a:noFill/>
          <a:ln>
            <a:solidFill>
              <a:srgbClr val="C00000"/>
            </a:solidFill>
            <a:round/>
            <a:tailEnd type="arrow" w="med" len="med"/>
          </a:ln>
        </p:spPr>
        <p:style>
          <a:lnRef idx="1">
            <a:schemeClr val="accent1"/>
          </a:lnRef>
          <a:fillRef idx="0">
            <a:schemeClr val="accent1"/>
          </a:fillRef>
          <a:effectRef idx="0">
            <a:schemeClr val="accent1"/>
          </a:effectRef>
          <a:fontRef idx="minor"/>
        </p:style>
      </p:sp>
      <p:sp>
        <p:nvSpPr>
          <p:cNvPr id="101" name="Соединительная линия уступом 14"/>
          <p:cNvSpPr/>
          <p:nvPr/>
        </p:nvSpPr>
        <p:spPr>
          <a:xfrm flipH="1">
            <a:off x="7299000" y="2149200"/>
            <a:ext cx="4131720" cy="3077640"/>
          </a:xfrm>
          <a:prstGeom prst="bentConnector3">
            <a:avLst>
              <a:gd name="adj1" fmla="val -5529"/>
            </a:avLst>
          </a:prstGeom>
          <a:noFill/>
          <a:ln w="38100">
            <a:solidFill>
              <a:srgbClr val="002060"/>
            </a:solidFill>
            <a:round/>
            <a:tailEnd type="arrow" w="med" len="med"/>
          </a:ln>
        </p:spPr>
        <p:style>
          <a:lnRef idx="1">
            <a:schemeClr val="accent1"/>
          </a:lnRef>
          <a:fillRef idx="0">
            <a:schemeClr val="accent1"/>
          </a:fillRef>
          <a:effectRef idx="0">
            <a:schemeClr val="accent1"/>
          </a:effectRef>
          <a:fontRef idx="minor"/>
        </p:style>
      </p:sp>
      <p:sp>
        <p:nvSpPr>
          <p:cNvPr id="102" name="Прямая со стрелкой 5"/>
          <p:cNvSpPr/>
          <p:nvPr/>
        </p:nvSpPr>
        <p:spPr>
          <a:xfrm>
            <a:off x="6095880" y="2437200"/>
            <a:ext cx="360" cy="1573920"/>
          </a:xfrm>
          <a:custGeom>
            <a:avLst/>
            <a:gdLst/>
            <a:ahLst/>
            <a:cxnLst/>
            <a:rect l="l" t="t" r="r" b="b"/>
            <a:pathLst>
              <a:path w="21600" h="21600">
                <a:moveTo>
                  <a:pt x="0" y="0"/>
                </a:moveTo>
                <a:lnTo>
                  <a:pt x="21600" y="21600"/>
                </a:lnTo>
              </a:path>
            </a:pathLst>
          </a:custGeom>
          <a:noFill/>
          <a:ln w="38100">
            <a:solidFill>
              <a:srgbClr val="002060"/>
            </a:solidFill>
            <a:round/>
            <a:tailEnd type="arrow" w="med" len="med"/>
          </a:ln>
        </p:spPr>
        <p:style>
          <a:lnRef idx="1">
            <a:schemeClr val="accent1"/>
          </a:lnRef>
          <a:fillRef idx="0">
            <a:schemeClr val="accent1"/>
          </a:fillRef>
          <a:effectRef idx="0">
            <a:schemeClr val="accent1"/>
          </a:effectRef>
          <a:fontRef idx="minor"/>
        </p:style>
      </p:sp>
      <p:sp>
        <p:nvSpPr>
          <p:cNvPr id="103" name="Прямая со стрелкой 6"/>
          <p:cNvSpPr/>
          <p:nvPr/>
        </p:nvSpPr>
        <p:spPr>
          <a:xfrm flipH="1">
            <a:off x="2025360" y="1412640"/>
            <a:ext cx="4065840" cy="429480"/>
          </a:xfrm>
          <a:custGeom>
            <a:avLst/>
            <a:gdLst/>
            <a:ahLst/>
            <a:cxnLst/>
            <a:rect l="l" t="t" r="r" b="b"/>
            <a:pathLst>
              <a:path w="21600" h="21600">
                <a:moveTo>
                  <a:pt x="0" y="0"/>
                </a:moveTo>
                <a:lnTo>
                  <a:pt x="21600" y="21600"/>
                </a:lnTo>
              </a:path>
            </a:pathLst>
          </a:custGeom>
          <a:noFill/>
          <a:ln w="28575">
            <a:solidFill>
              <a:srgbClr val="00B050"/>
            </a:solidFill>
            <a:round/>
            <a:tailEnd type="arrow" w="med" len="med"/>
          </a:ln>
        </p:spPr>
        <p:style>
          <a:lnRef idx="1">
            <a:schemeClr val="accent1"/>
          </a:lnRef>
          <a:fillRef idx="0">
            <a:schemeClr val="accent1"/>
          </a:fillRef>
          <a:effectRef idx="0">
            <a:schemeClr val="accent1"/>
          </a:effectRef>
          <a:fontRef idx="minor"/>
        </p:style>
      </p:sp>
      <p:sp>
        <p:nvSpPr>
          <p:cNvPr id="104" name="Прямая со стрелкой 7"/>
          <p:cNvSpPr/>
          <p:nvPr/>
        </p:nvSpPr>
        <p:spPr>
          <a:xfrm>
            <a:off x="6095880" y="1412640"/>
            <a:ext cx="360" cy="445680"/>
          </a:xfrm>
          <a:custGeom>
            <a:avLst/>
            <a:gdLst/>
            <a:ahLst/>
            <a:cxnLst/>
            <a:rect l="l" t="t" r="r" b="b"/>
            <a:pathLst>
              <a:path w="21600" h="21600">
                <a:moveTo>
                  <a:pt x="0" y="0"/>
                </a:moveTo>
                <a:lnTo>
                  <a:pt x="21600" y="21600"/>
                </a:lnTo>
              </a:path>
            </a:pathLst>
          </a:custGeom>
          <a:noFill/>
          <a:ln w="28575">
            <a:solidFill>
              <a:srgbClr val="00B050"/>
            </a:solidFill>
            <a:round/>
            <a:tailEnd type="arrow" w="med" len="med"/>
          </a:ln>
        </p:spPr>
        <p:style>
          <a:lnRef idx="1">
            <a:schemeClr val="accent1"/>
          </a:lnRef>
          <a:fillRef idx="0">
            <a:schemeClr val="accent1"/>
          </a:fillRef>
          <a:effectRef idx="0">
            <a:schemeClr val="accent1"/>
          </a:effectRef>
          <a:fontRef idx="minor"/>
        </p:style>
      </p:sp>
      <p:sp>
        <p:nvSpPr>
          <p:cNvPr id="105" name="Прямая со стрелкой 8"/>
          <p:cNvSpPr/>
          <p:nvPr/>
        </p:nvSpPr>
        <p:spPr>
          <a:xfrm>
            <a:off x="6095880" y="1412640"/>
            <a:ext cx="4221360" cy="445680"/>
          </a:xfrm>
          <a:custGeom>
            <a:avLst/>
            <a:gdLst/>
            <a:ahLst/>
            <a:cxnLst/>
            <a:rect l="l" t="t" r="r" b="b"/>
            <a:pathLst>
              <a:path w="21600" h="21600">
                <a:moveTo>
                  <a:pt x="0" y="0"/>
                </a:moveTo>
                <a:lnTo>
                  <a:pt x="21600" y="21600"/>
                </a:lnTo>
              </a:path>
            </a:pathLst>
          </a:custGeom>
          <a:noFill/>
          <a:ln w="28575">
            <a:solidFill>
              <a:srgbClr val="00B050"/>
            </a:solidFill>
            <a:round/>
            <a:tailEnd type="arrow" w="med" len="med"/>
          </a:ln>
        </p:spPr>
        <p:style>
          <a:lnRef idx="1">
            <a:schemeClr val="accent1"/>
          </a:lnRef>
          <a:fillRef idx="0">
            <a:schemeClr val="accent1"/>
          </a:fillRef>
          <a:effectRef idx="0">
            <a:schemeClr val="accent1"/>
          </a:effectRef>
          <a:fontRef idx="minor"/>
        </p:style>
      </p:sp>
      <p:sp>
        <p:nvSpPr>
          <p:cNvPr id="106" name="Прямоугольник 8"/>
          <p:cNvSpPr/>
          <p:nvPr/>
        </p:nvSpPr>
        <p:spPr>
          <a:xfrm>
            <a:off x="7320240" y="5517360"/>
            <a:ext cx="4461840" cy="933480"/>
          </a:xfrm>
          <a:prstGeom prst="rect">
            <a:avLst/>
          </a:prstGeom>
          <a:solidFill>
            <a:srgbClr val="5B9BD5"/>
          </a:solidFill>
          <a:ln>
            <a:solidFill>
              <a:srgbClr val="43729D"/>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buNone/>
            </a:pPr>
            <a:r>
              <a:rPr lang="uk-UA" sz="1400" b="0" strike="noStrike" spc="-1">
                <a:solidFill>
                  <a:srgbClr val="000000"/>
                </a:solidFill>
                <a:latin typeface="Arial"/>
                <a:ea typeface="Arial"/>
              </a:rPr>
              <a:t>Сумарний обсяг заробітної плати в кожному місяці розрахункового періоду по усім місцям роботи не повинен перевищувати розміру максимальної бази нарахування єдиного внеску</a:t>
            </a:r>
            <a:endParaRPr lang="uk-UA" sz="1400" b="0" strike="noStrike" spc="-1">
              <a:latin typeface="Arial"/>
            </a:endParaRPr>
          </a:p>
        </p:txBody>
      </p:sp>
    </p:spTree>
    <p:extLst>
      <p:ext uri="{BB962C8B-B14F-4D97-AF65-F5344CB8AC3E}">
        <p14:creationId xmlns:p14="http://schemas.microsoft.com/office/powerpoint/2010/main" val="784721045"/>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Полилиния: фигура 106"/>
          <p:cNvSpPr/>
          <p:nvPr/>
        </p:nvSpPr>
        <p:spPr>
          <a:xfrm>
            <a:off x="5760000" y="5098680"/>
            <a:ext cx="6119640" cy="899640"/>
          </a:xfrm>
          <a:custGeom>
            <a:avLst/>
            <a:gdLst/>
            <a:ahLst/>
            <a:cxnLst/>
            <a:rect l="l" t="t" r="r" b="b"/>
            <a:pathLst>
              <a:path w="17002" h="2502">
                <a:moveTo>
                  <a:pt x="416" y="0"/>
                </a:moveTo>
                <a:lnTo>
                  <a:pt x="417" y="0"/>
                </a:lnTo>
                <a:cubicBezTo>
                  <a:pt x="344" y="0"/>
                  <a:pt x="272" y="19"/>
                  <a:pt x="208" y="56"/>
                </a:cubicBezTo>
                <a:cubicBezTo>
                  <a:pt x="145" y="92"/>
                  <a:pt x="92" y="145"/>
                  <a:pt x="56" y="208"/>
                </a:cubicBezTo>
                <a:cubicBezTo>
                  <a:pt x="19" y="272"/>
                  <a:pt x="0" y="344"/>
                  <a:pt x="0" y="417"/>
                </a:cubicBezTo>
                <a:lnTo>
                  <a:pt x="0" y="2084"/>
                </a:lnTo>
                <a:lnTo>
                  <a:pt x="0" y="2084"/>
                </a:lnTo>
                <a:cubicBezTo>
                  <a:pt x="0" y="2157"/>
                  <a:pt x="19" y="2229"/>
                  <a:pt x="56" y="2293"/>
                </a:cubicBezTo>
                <a:cubicBezTo>
                  <a:pt x="92" y="2356"/>
                  <a:pt x="145" y="2409"/>
                  <a:pt x="208" y="2445"/>
                </a:cubicBezTo>
                <a:cubicBezTo>
                  <a:pt x="272" y="2482"/>
                  <a:pt x="344" y="2501"/>
                  <a:pt x="417" y="2501"/>
                </a:cubicBezTo>
                <a:lnTo>
                  <a:pt x="16584" y="2501"/>
                </a:lnTo>
                <a:lnTo>
                  <a:pt x="16584" y="2501"/>
                </a:lnTo>
                <a:cubicBezTo>
                  <a:pt x="16657" y="2501"/>
                  <a:pt x="16729" y="2482"/>
                  <a:pt x="16793" y="2445"/>
                </a:cubicBezTo>
                <a:cubicBezTo>
                  <a:pt x="16856" y="2409"/>
                  <a:pt x="16909" y="2356"/>
                  <a:pt x="16945" y="2293"/>
                </a:cubicBezTo>
                <a:cubicBezTo>
                  <a:pt x="16982" y="2229"/>
                  <a:pt x="17001" y="2157"/>
                  <a:pt x="17001" y="2084"/>
                </a:cubicBezTo>
                <a:lnTo>
                  <a:pt x="17001" y="416"/>
                </a:lnTo>
                <a:lnTo>
                  <a:pt x="17001" y="417"/>
                </a:lnTo>
                <a:lnTo>
                  <a:pt x="17001" y="417"/>
                </a:lnTo>
                <a:cubicBezTo>
                  <a:pt x="17001" y="344"/>
                  <a:pt x="16982" y="272"/>
                  <a:pt x="16945" y="208"/>
                </a:cubicBezTo>
                <a:cubicBezTo>
                  <a:pt x="16909" y="145"/>
                  <a:pt x="16856" y="92"/>
                  <a:pt x="16793" y="56"/>
                </a:cubicBezTo>
                <a:cubicBezTo>
                  <a:pt x="16729" y="19"/>
                  <a:pt x="16657" y="0"/>
                  <a:pt x="16584" y="0"/>
                </a:cubicBezTo>
                <a:lnTo>
                  <a:pt x="416" y="0"/>
                </a:lnTo>
              </a:path>
            </a:pathLst>
          </a:custGeom>
          <a:solidFill>
            <a:srgbClr val="729FCF"/>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ts val="2625"/>
              </a:lnSpc>
              <a:buNone/>
            </a:pPr>
            <a:r>
              <a:rPr lang="uk-UA" sz="1800" b="0" strike="noStrike" spc="-1" dirty="0">
                <a:solidFill>
                  <a:srgbClr val="FF0000"/>
                </a:solidFill>
                <a:latin typeface="Arial"/>
                <a:ea typeface="DejaVu Sans"/>
              </a:rPr>
              <a:t>Розмір максимальної величини бази нарахування єдиного внеску у </a:t>
            </a:r>
            <a:r>
              <a:rPr lang="uk-UA" sz="1800" b="0" strike="noStrike" spc="-1" dirty="0" smtClean="0">
                <a:solidFill>
                  <a:srgbClr val="FF0000"/>
                </a:solidFill>
                <a:latin typeface="Arial"/>
                <a:ea typeface="DejaVu Sans"/>
              </a:rPr>
              <a:t>2026 </a:t>
            </a:r>
            <a:r>
              <a:rPr lang="uk-UA" sz="1800" b="0" strike="noStrike" spc="-1" dirty="0">
                <a:solidFill>
                  <a:srgbClr val="FF0000"/>
                </a:solidFill>
                <a:latin typeface="Arial"/>
                <a:ea typeface="DejaVu Sans"/>
              </a:rPr>
              <a:t>році складає — </a:t>
            </a:r>
            <a:r>
              <a:rPr lang="uk-UA" sz="1800" b="0" strike="noStrike" spc="-1" dirty="0" smtClean="0">
                <a:solidFill>
                  <a:srgbClr val="FF0000"/>
                </a:solidFill>
                <a:latin typeface="Arial"/>
                <a:ea typeface="DejaVu Sans"/>
              </a:rPr>
              <a:t>172,940 </a:t>
            </a:r>
            <a:r>
              <a:rPr lang="uk-UA" sz="1800" b="0" strike="noStrike" spc="-1" dirty="0">
                <a:solidFill>
                  <a:srgbClr val="FF0000"/>
                </a:solidFill>
                <a:latin typeface="Arial"/>
                <a:ea typeface="DejaVu Sans"/>
              </a:rPr>
              <a:t>тис. грн </a:t>
            </a:r>
            <a:endParaRPr lang="uk-UA" sz="1800" b="0" strike="noStrike" spc="-1" dirty="0">
              <a:latin typeface="Arial"/>
            </a:endParaRPr>
          </a:p>
        </p:txBody>
      </p:sp>
      <p:sp>
        <p:nvSpPr>
          <p:cNvPr id="108" name="Прямоугольник 107"/>
          <p:cNvSpPr/>
          <p:nvPr/>
        </p:nvSpPr>
        <p:spPr>
          <a:xfrm>
            <a:off x="540000" y="540000"/>
            <a:ext cx="1259280" cy="5759280"/>
          </a:xfrm>
          <a:prstGeom prst="rect">
            <a:avLst/>
          </a:prstGeom>
          <a:noFill/>
          <a:ln w="28575">
            <a:solidFill>
              <a:srgbClr val="4472C4">
                <a:lumMod val="50000"/>
              </a:srgbClr>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buNone/>
            </a:pPr>
            <a:r>
              <a:rPr lang="uk-UA" spc="-1" dirty="0">
                <a:solidFill>
                  <a:srgbClr val="002060"/>
                </a:solidFill>
                <a:latin typeface="Arial"/>
                <a:ea typeface="DejaVu Sans"/>
              </a:rPr>
              <a:t>172,940 тис. грн</a:t>
            </a:r>
            <a:endParaRPr lang="uk-UA" sz="1800" b="0" strike="noStrike" spc="-1" dirty="0">
              <a:latin typeface="Arial"/>
            </a:endParaRPr>
          </a:p>
        </p:txBody>
      </p:sp>
      <p:sp>
        <p:nvSpPr>
          <p:cNvPr id="109" name="Прямоугольник 108"/>
          <p:cNvSpPr/>
          <p:nvPr/>
        </p:nvSpPr>
        <p:spPr>
          <a:xfrm>
            <a:off x="1980000" y="2700360"/>
            <a:ext cx="1259280" cy="3599280"/>
          </a:xfrm>
          <a:prstGeom prst="rect">
            <a:avLst/>
          </a:prstGeom>
          <a:solidFill>
            <a:srgbClr val="127622"/>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buNone/>
            </a:pPr>
            <a:r>
              <a:rPr lang="uk-UA" sz="1800" b="0" strike="noStrike" spc="-1" dirty="0" smtClean="0">
                <a:solidFill>
                  <a:srgbClr val="FFF2CC"/>
                </a:solidFill>
                <a:latin typeface="Arial"/>
                <a:ea typeface="DejaVu Sans"/>
              </a:rPr>
              <a:t>100,000 </a:t>
            </a:r>
            <a:r>
              <a:rPr lang="uk-UA" spc="-1" dirty="0">
                <a:solidFill>
                  <a:srgbClr val="FFF2CC"/>
                </a:solidFill>
                <a:latin typeface="Arial"/>
                <a:ea typeface="DejaVu Sans"/>
              </a:rPr>
              <a:t>тис. </a:t>
            </a:r>
            <a:r>
              <a:rPr lang="uk-UA" sz="1800" b="0" strike="noStrike" spc="-1" dirty="0" smtClean="0">
                <a:solidFill>
                  <a:srgbClr val="FFF2CC"/>
                </a:solidFill>
                <a:latin typeface="Arial"/>
                <a:ea typeface="DejaVu Sans"/>
              </a:rPr>
              <a:t>грн</a:t>
            </a:r>
            <a:endParaRPr lang="uk-UA" sz="1800" b="0" strike="noStrike" spc="-1" dirty="0">
              <a:latin typeface="Arial"/>
            </a:endParaRPr>
          </a:p>
        </p:txBody>
      </p:sp>
      <p:sp>
        <p:nvSpPr>
          <p:cNvPr id="110" name="Прямоугольник 109"/>
          <p:cNvSpPr/>
          <p:nvPr/>
        </p:nvSpPr>
        <p:spPr>
          <a:xfrm>
            <a:off x="1980000" y="1620360"/>
            <a:ext cx="1259280" cy="1079280"/>
          </a:xfrm>
          <a:prstGeom prst="rect">
            <a:avLst/>
          </a:prstGeom>
          <a:solidFill>
            <a:srgbClr val="5B277D"/>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buNone/>
            </a:pPr>
            <a:r>
              <a:rPr lang="uk-UA" sz="1800" b="0" strike="noStrike" spc="-1" dirty="0" smtClean="0">
                <a:solidFill>
                  <a:srgbClr val="FFF2CC"/>
                </a:solidFill>
                <a:latin typeface="Arial"/>
                <a:ea typeface="DejaVu Sans"/>
              </a:rPr>
              <a:t>30,000 </a:t>
            </a:r>
            <a:r>
              <a:rPr lang="uk-UA" spc="-1" dirty="0">
                <a:solidFill>
                  <a:srgbClr val="FFF2CC"/>
                </a:solidFill>
                <a:latin typeface="Arial"/>
                <a:ea typeface="DejaVu Sans"/>
              </a:rPr>
              <a:t>тис. </a:t>
            </a:r>
            <a:r>
              <a:rPr lang="uk-UA" sz="1800" b="0" strike="noStrike" spc="-1" dirty="0" smtClean="0">
                <a:solidFill>
                  <a:srgbClr val="FFF2CC"/>
                </a:solidFill>
                <a:latin typeface="Arial"/>
                <a:ea typeface="DejaVu Sans"/>
              </a:rPr>
              <a:t>грн</a:t>
            </a:r>
            <a:endParaRPr lang="uk-UA" sz="1800" b="0" strike="noStrike" spc="-1" dirty="0">
              <a:latin typeface="Arial"/>
            </a:endParaRPr>
          </a:p>
        </p:txBody>
      </p:sp>
      <p:sp>
        <p:nvSpPr>
          <p:cNvPr id="111" name="Прямоугольник 110"/>
          <p:cNvSpPr/>
          <p:nvPr/>
        </p:nvSpPr>
        <p:spPr>
          <a:xfrm>
            <a:off x="1980000" y="540360"/>
            <a:ext cx="1259280" cy="1079280"/>
          </a:xfrm>
          <a:prstGeom prst="rect">
            <a:avLst/>
          </a:prstGeom>
          <a:solidFill>
            <a:srgbClr val="E16173"/>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buNone/>
            </a:pPr>
            <a:r>
              <a:rPr lang="uk-UA" spc="-1" dirty="0">
                <a:solidFill>
                  <a:srgbClr val="FFF2CC"/>
                </a:solidFill>
                <a:latin typeface="Arial"/>
                <a:ea typeface="DejaVu Sans"/>
              </a:rPr>
              <a:t>42,940 тис. грн</a:t>
            </a:r>
            <a:endParaRPr lang="uk-UA" sz="1800" b="0" strike="noStrike" spc="-1" dirty="0">
              <a:latin typeface="Arial"/>
            </a:endParaRPr>
          </a:p>
        </p:txBody>
      </p:sp>
      <p:sp>
        <p:nvSpPr>
          <p:cNvPr id="112" name="Прямоугольник 111"/>
          <p:cNvSpPr/>
          <p:nvPr/>
        </p:nvSpPr>
        <p:spPr>
          <a:xfrm>
            <a:off x="3960000" y="2700000"/>
            <a:ext cx="1259280" cy="3599280"/>
          </a:xfrm>
          <a:prstGeom prst="rect">
            <a:avLst/>
          </a:prstGeom>
          <a:solidFill>
            <a:srgbClr val="127622"/>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buNone/>
            </a:pPr>
            <a:r>
              <a:rPr lang="uk-UA" sz="1800" b="0" strike="noStrike" spc="-1" dirty="0" smtClean="0">
                <a:solidFill>
                  <a:srgbClr val="FFF2CC"/>
                </a:solidFill>
                <a:latin typeface="Arial"/>
                <a:ea typeface="DejaVu Sans"/>
              </a:rPr>
              <a:t>100,000 </a:t>
            </a:r>
            <a:r>
              <a:rPr lang="uk-UA" spc="-1" dirty="0">
                <a:solidFill>
                  <a:srgbClr val="FFF2CC"/>
                </a:solidFill>
                <a:latin typeface="Arial"/>
                <a:ea typeface="DejaVu Sans"/>
              </a:rPr>
              <a:t>тис. </a:t>
            </a:r>
            <a:r>
              <a:rPr lang="uk-UA" sz="1800" b="0" strike="noStrike" spc="-1" dirty="0" smtClean="0">
                <a:solidFill>
                  <a:srgbClr val="FFF2CC"/>
                </a:solidFill>
                <a:latin typeface="Arial"/>
                <a:ea typeface="DejaVu Sans"/>
              </a:rPr>
              <a:t>грн</a:t>
            </a:r>
            <a:endParaRPr lang="uk-UA" sz="1800" b="0" strike="noStrike" spc="-1" dirty="0">
              <a:latin typeface="Arial"/>
            </a:endParaRPr>
          </a:p>
        </p:txBody>
      </p:sp>
      <p:sp>
        <p:nvSpPr>
          <p:cNvPr id="113" name="Прямоугольник 112"/>
          <p:cNvSpPr/>
          <p:nvPr/>
        </p:nvSpPr>
        <p:spPr>
          <a:xfrm>
            <a:off x="5400000" y="1620000"/>
            <a:ext cx="1259280" cy="1079280"/>
          </a:xfrm>
          <a:prstGeom prst="rect">
            <a:avLst/>
          </a:prstGeom>
          <a:solidFill>
            <a:srgbClr val="5B277D"/>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buNone/>
            </a:pPr>
            <a:r>
              <a:rPr lang="uk-UA" sz="1800" b="0" strike="noStrike" spc="-1" dirty="0" smtClean="0">
                <a:solidFill>
                  <a:srgbClr val="FFF2CC"/>
                </a:solidFill>
                <a:latin typeface="Arial"/>
                <a:ea typeface="DejaVu Sans"/>
              </a:rPr>
              <a:t>30,000 </a:t>
            </a:r>
            <a:r>
              <a:rPr lang="uk-UA" spc="-1" dirty="0">
                <a:solidFill>
                  <a:srgbClr val="FFF2CC"/>
                </a:solidFill>
                <a:latin typeface="Arial"/>
                <a:ea typeface="DejaVu Sans"/>
              </a:rPr>
              <a:t>тис. </a:t>
            </a:r>
            <a:r>
              <a:rPr lang="uk-UA" sz="1800" b="0" strike="noStrike" spc="-1" dirty="0" smtClean="0">
                <a:solidFill>
                  <a:srgbClr val="FFF2CC"/>
                </a:solidFill>
                <a:latin typeface="Arial"/>
                <a:ea typeface="DejaVu Sans"/>
              </a:rPr>
              <a:t>грн</a:t>
            </a:r>
            <a:endParaRPr lang="uk-UA" sz="1800" b="0" strike="noStrike" spc="-1" dirty="0">
              <a:latin typeface="Arial"/>
            </a:endParaRPr>
          </a:p>
        </p:txBody>
      </p:sp>
      <p:sp>
        <p:nvSpPr>
          <p:cNvPr id="114" name="Прямоугольник 113"/>
          <p:cNvSpPr/>
          <p:nvPr/>
        </p:nvSpPr>
        <p:spPr>
          <a:xfrm>
            <a:off x="6853320" y="180000"/>
            <a:ext cx="1259280" cy="1439280"/>
          </a:xfrm>
          <a:prstGeom prst="rect">
            <a:avLst/>
          </a:prstGeom>
          <a:solidFill>
            <a:srgbClr val="E16173"/>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buNone/>
            </a:pPr>
            <a:r>
              <a:rPr lang="uk-UA" sz="1800" b="0" strike="noStrike" spc="-1" dirty="0" smtClean="0">
                <a:solidFill>
                  <a:srgbClr val="FFF2CC"/>
                </a:solidFill>
                <a:latin typeface="Arial"/>
                <a:ea typeface="DejaVu Sans"/>
              </a:rPr>
              <a:t>50,000 </a:t>
            </a:r>
            <a:r>
              <a:rPr lang="uk-UA" spc="-1" dirty="0">
                <a:solidFill>
                  <a:srgbClr val="FFF2CC"/>
                </a:solidFill>
                <a:latin typeface="Arial"/>
                <a:ea typeface="DejaVu Sans"/>
              </a:rPr>
              <a:t>тис. </a:t>
            </a:r>
            <a:r>
              <a:rPr lang="uk-UA" sz="1800" b="0" strike="noStrike" spc="-1" dirty="0" smtClean="0">
                <a:solidFill>
                  <a:srgbClr val="FFF2CC"/>
                </a:solidFill>
                <a:latin typeface="Arial"/>
                <a:ea typeface="DejaVu Sans"/>
              </a:rPr>
              <a:t>грн</a:t>
            </a:r>
            <a:endParaRPr lang="uk-UA" sz="1800" b="0" strike="noStrike" spc="-1" dirty="0">
              <a:latin typeface="Arial"/>
            </a:endParaRPr>
          </a:p>
        </p:txBody>
      </p:sp>
      <p:sp>
        <p:nvSpPr>
          <p:cNvPr id="115" name="Облачко с текстом: прямоугольное со скругленными углами 114"/>
          <p:cNvSpPr/>
          <p:nvPr/>
        </p:nvSpPr>
        <p:spPr>
          <a:xfrm>
            <a:off x="5326560" y="3289680"/>
            <a:ext cx="2339640" cy="899640"/>
          </a:xfrm>
          <a:prstGeom prst="wedgeRoundRectCallout">
            <a:avLst>
              <a:gd name="adj1" fmla="val -60671"/>
              <a:gd name="adj2" fmla="val 125967"/>
              <a:gd name="adj3" fmla="val 16667"/>
            </a:avLst>
          </a:prstGeom>
          <a:solidFill>
            <a:schemeClr val="accent6">
              <a:lumMod val="60000"/>
              <a:lumOff val="40000"/>
            </a:schemeClr>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buNone/>
            </a:pPr>
            <a:r>
              <a:rPr lang="uk-UA" sz="1800" b="0" strike="noStrike" spc="-1">
                <a:solidFill>
                  <a:srgbClr val="000000"/>
                </a:solidFill>
                <a:latin typeface="Arial"/>
                <a:ea typeface="DejaVu Sans"/>
              </a:rPr>
              <a:t>Заробітна плата за основним місцем роботи</a:t>
            </a:r>
            <a:endParaRPr lang="uk-UA" sz="1800" b="0" strike="noStrike" spc="-1">
              <a:latin typeface="Arial"/>
            </a:endParaRPr>
          </a:p>
        </p:txBody>
      </p:sp>
      <p:sp>
        <p:nvSpPr>
          <p:cNvPr id="116" name="Облачко с текстом: прямоугольное со скругленными углами 115"/>
          <p:cNvSpPr/>
          <p:nvPr/>
        </p:nvSpPr>
        <p:spPr>
          <a:xfrm>
            <a:off x="7200000" y="1800000"/>
            <a:ext cx="2339640" cy="899640"/>
          </a:xfrm>
          <a:prstGeom prst="wedgeRoundRectCallout">
            <a:avLst>
              <a:gd name="adj1" fmla="val -78148"/>
              <a:gd name="adj2" fmla="val -9337"/>
              <a:gd name="adj3" fmla="val 16667"/>
            </a:avLst>
          </a:prstGeom>
          <a:solidFill>
            <a:schemeClr val="accent5">
              <a:lumMod val="40000"/>
              <a:lumOff val="60000"/>
            </a:schemeClr>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buNone/>
            </a:pPr>
            <a:r>
              <a:rPr lang="uk-UA" sz="1800" b="0" strike="noStrike" spc="-1">
                <a:solidFill>
                  <a:srgbClr val="000000"/>
                </a:solidFill>
                <a:latin typeface="Arial"/>
                <a:ea typeface="DejaVu Sans"/>
              </a:rPr>
              <a:t>Заробітна плата за першим сумісництвом</a:t>
            </a:r>
            <a:endParaRPr lang="uk-UA" sz="1800" b="0" strike="noStrike" spc="-1">
              <a:latin typeface="Arial"/>
            </a:endParaRPr>
          </a:p>
        </p:txBody>
      </p:sp>
      <p:sp>
        <p:nvSpPr>
          <p:cNvPr id="117" name="Облачко с текстом: прямоугольное со скругленными углами 116"/>
          <p:cNvSpPr/>
          <p:nvPr/>
        </p:nvSpPr>
        <p:spPr>
          <a:xfrm>
            <a:off x="8820000" y="180000"/>
            <a:ext cx="2339640" cy="899640"/>
          </a:xfrm>
          <a:prstGeom prst="wedgeRoundRectCallout">
            <a:avLst>
              <a:gd name="adj1" fmla="val -86870"/>
              <a:gd name="adj2" fmla="val 65750"/>
              <a:gd name="adj3" fmla="val 16667"/>
            </a:avLst>
          </a:prstGeom>
          <a:solidFill>
            <a:schemeClr val="accent2">
              <a:lumMod val="40000"/>
              <a:lumOff val="60000"/>
            </a:schemeClr>
          </a:solidFill>
          <a:ln w="0">
            <a:solidFill>
              <a:srgbClr val="3465A4"/>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buNone/>
            </a:pPr>
            <a:r>
              <a:rPr lang="uk-UA" sz="1800" b="0" strike="noStrike" spc="-1">
                <a:solidFill>
                  <a:srgbClr val="000000"/>
                </a:solidFill>
                <a:latin typeface="Arial"/>
                <a:ea typeface="DejaVu Sans"/>
              </a:rPr>
              <a:t>Заробітна плата за другим сумісництвом</a:t>
            </a:r>
            <a:endParaRPr lang="uk-UA" sz="1800" b="0" strike="noStrike" spc="-1">
              <a:latin typeface="Arial"/>
            </a:endParaRPr>
          </a:p>
        </p:txBody>
      </p:sp>
      <p:sp>
        <p:nvSpPr>
          <p:cNvPr id="118" name="Прямая соединительная линия 117"/>
          <p:cNvSpPr/>
          <p:nvPr/>
        </p:nvSpPr>
        <p:spPr>
          <a:xfrm flipV="1">
            <a:off x="541800" y="521280"/>
            <a:ext cx="7918200" cy="9360"/>
          </a:xfrm>
          <a:prstGeom prst="line">
            <a:avLst/>
          </a:prstGeom>
          <a:ln>
            <a:solidFill>
              <a:srgbClr val="C00000"/>
            </a:solidFill>
          </a:ln>
        </p:spPr>
        <p:style>
          <a:lnRef idx="3">
            <a:schemeClr val="accent2"/>
          </a:lnRef>
          <a:fillRef idx="0">
            <a:schemeClr val="accent2"/>
          </a:fillRef>
          <a:effectRef idx="2">
            <a:schemeClr val="accent2"/>
          </a:effectRef>
          <a:fontRef idx="minor"/>
        </p:style>
      </p:sp>
      <p:sp>
        <p:nvSpPr>
          <p:cNvPr id="119" name="Прямая соединительная линия 118"/>
          <p:cNvSpPr/>
          <p:nvPr/>
        </p:nvSpPr>
        <p:spPr>
          <a:xfrm>
            <a:off x="1980000" y="2700000"/>
            <a:ext cx="4860000" cy="360"/>
          </a:xfrm>
          <a:prstGeom prst="line">
            <a:avLst/>
          </a:prstGeom>
          <a:ln>
            <a:solidFill>
              <a:srgbClr val="A1A1A1"/>
            </a:solidFill>
          </a:ln>
        </p:spPr>
        <p:style>
          <a:lnRef idx="1">
            <a:schemeClr val="accent3"/>
          </a:lnRef>
          <a:fillRef idx="0">
            <a:schemeClr val="accent3"/>
          </a:fillRef>
          <a:effectRef idx="0">
            <a:schemeClr val="accent3"/>
          </a:effectRef>
          <a:fontRef idx="minor"/>
        </p:style>
      </p:sp>
      <p:sp>
        <p:nvSpPr>
          <p:cNvPr id="120" name="Прямая соединительная линия 119"/>
          <p:cNvSpPr/>
          <p:nvPr/>
        </p:nvSpPr>
        <p:spPr>
          <a:xfrm>
            <a:off x="1980000" y="1620000"/>
            <a:ext cx="6480000" cy="360"/>
          </a:xfrm>
          <a:prstGeom prst="line">
            <a:avLst/>
          </a:prstGeom>
          <a:ln>
            <a:solidFill>
              <a:srgbClr val="A1A1A1"/>
            </a:solidFill>
          </a:ln>
        </p:spPr>
        <p:style>
          <a:lnRef idx="1">
            <a:schemeClr val="accent3"/>
          </a:lnRef>
          <a:fillRef idx="0">
            <a:schemeClr val="accent3"/>
          </a:fillRef>
          <a:effectRef idx="0">
            <a:schemeClr val="accent3"/>
          </a:effectRef>
          <a:fontRef idx="minor"/>
        </p:style>
      </p:sp>
      <p:sp>
        <p:nvSpPr>
          <p:cNvPr id="121" name="Прямая соединительная линия 120"/>
          <p:cNvSpPr/>
          <p:nvPr/>
        </p:nvSpPr>
        <p:spPr>
          <a:xfrm>
            <a:off x="540000" y="6299640"/>
            <a:ext cx="5040000" cy="360"/>
          </a:xfrm>
          <a:prstGeom prst="line">
            <a:avLst/>
          </a:prstGeom>
          <a:ln>
            <a:solidFill>
              <a:srgbClr val="A5A5A5"/>
            </a:solidFill>
          </a:ln>
        </p:spPr>
        <p:style>
          <a:lnRef idx="2">
            <a:schemeClr val="accent3"/>
          </a:lnRef>
          <a:fillRef idx="0">
            <a:schemeClr val="accent3"/>
          </a:fillRef>
          <a:effectRef idx="1">
            <a:schemeClr val="accent3"/>
          </a:effectRef>
          <a:fontRef idx="minor"/>
        </p:style>
      </p:sp>
      <p:sp>
        <p:nvSpPr>
          <p:cNvPr id="122" name="Стрелка: влево 1"/>
          <p:cNvSpPr/>
          <p:nvPr/>
        </p:nvSpPr>
        <p:spPr>
          <a:xfrm>
            <a:off x="3481560" y="1959480"/>
            <a:ext cx="1603800" cy="410760"/>
          </a:xfrm>
          <a:prstGeom prst="leftArrow">
            <a:avLst>
              <a:gd name="adj1" fmla="val 50000"/>
              <a:gd name="adj2" fmla="val 5000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p:style>
      </p:sp>
      <p:sp>
        <p:nvSpPr>
          <p:cNvPr id="123" name="Стрелка: влево 2"/>
          <p:cNvSpPr/>
          <p:nvPr/>
        </p:nvSpPr>
        <p:spPr>
          <a:xfrm>
            <a:off x="3481560" y="894240"/>
            <a:ext cx="3173760" cy="410760"/>
          </a:xfrm>
          <a:prstGeom prst="leftArrow">
            <a:avLst>
              <a:gd name="adj1" fmla="val 50000"/>
              <a:gd name="adj2" fmla="val 5000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p:style>
      </p:sp>
      <p:sp>
        <p:nvSpPr>
          <p:cNvPr id="124" name="Стрелка: влево 3"/>
          <p:cNvSpPr/>
          <p:nvPr/>
        </p:nvSpPr>
        <p:spPr>
          <a:xfrm>
            <a:off x="3481560" y="4291200"/>
            <a:ext cx="364320" cy="410760"/>
          </a:xfrm>
          <a:prstGeom prst="leftArrow">
            <a:avLst>
              <a:gd name="adj1" fmla="val 50000"/>
              <a:gd name="adj2" fmla="val 5000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p:style>
      </p:sp>
    </p:spTree>
    <p:extLst>
      <p:ext uri="{BB962C8B-B14F-4D97-AF65-F5344CB8AC3E}">
        <p14:creationId xmlns:p14="http://schemas.microsoft.com/office/powerpoint/2010/main" val="2102064762"/>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TotalTime>
  <Words>1290</Words>
  <Application>Microsoft Office PowerPoint</Application>
  <PresentationFormat>Широкий екран</PresentationFormat>
  <Paragraphs>99</Paragraphs>
  <Slides>12</Slides>
  <Notes>7</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12</vt:i4>
      </vt:variant>
    </vt:vector>
  </HeadingPairs>
  <TitlesOfParts>
    <vt:vector size="19" baseType="lpstr">
      <vt:lpstr>Arial</vt:lpstr>
      <vt:lpstr>Calibri</vt:lpstr>
      <vt:lpstr>Calibri Light</vt:lpstr>
      <vt:lpstr>DejaVu Sans</vt:lpstr>
      <vt:lpstr>Noto Sans Symbols</vt:lpstr>
      <vt:lpstr>Times New Roman</vt:lpstr>
      <vt:lpstr>Тема Office</vt:lpstr>
      <vt:lpstr>Вебінар АППУ</vt:lpstr>
      <vt:lpstr>Презентація PowerPoint</vt:lpstr>
      <vt:lpstr>Презентація PowerPoint</vt:lpstr>
      <vt:lpstr>Презентація PowerPoint</vt:lpstr>
      <vt:lpstr>2. Перевірка страхового стажу та заповнення заяви-розрахунку</vt:lpstr>
      <vt:lpstr> Документальне підтвердження страхового стажу</vt:lpstr>
      <vt:lpstr> Заповнення заяви-розрахунку</vt:lpstr>
      <vt:lpstr> 3. Зміна статусу листка непрацездатності</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Вебінар АППУ</dc:title>
  <dc:creator>Cherednyk</dc:creator>
  <cp:lastModifiedBy>Cherednyk</cp:lastModifiedBy>
  <cp:revision>26</cp:revision>
  <dcterms:created xsi:type="dcterms:W3CDTF">2026-09-28T09:30:10Z</dcterms:created>
  <dcterms:modified xsi:type="dcterms:W3CDTF">2026-09-29T08:56:03Z</dcterms:modified>
</cp:coreProperties>
</file>